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57" r:id="rId2"/>
  </p:sldMasterIdLst>
  <p:notesMasterIdLst>
    <p:notesMasterId r:id="rId40"/>
  </p:notesMasterIdLst>
  <p:handoutMasterIdLst>
    <p:handoutMasterId r:id="rId41"/>
  </p:handoutMasterIdLst>
  <p:sldIdLst>
    <p:sldId id="768" r:id="rId3"/>
    <p:sldId id="575" r:id="rId4"/>
    <p:sldId id="735" r:id="rId5"/>
    <p:sldId id="630" r:id="rId6"/>
    <p:sldId id="723" r:id="rId7"/>
    <p:sldId id="631" r:id="rId8"/>
    <p:sldId id="632" r:id="rId9"/>
    <p:sldId id="629" r:id="rId10"/>
    <p:sldId id="641" r:id="rId11"/>
    <p:sldId id="729" r:id="rId12"/>
    <p:sldId id="736" r:id="rId13"/>
    <p:sldId id="731" r:id="rId14"/>
    <p:sldId id="642" r:id="rId15"/>
    <p:sldId id="728" r:id="rId16"/>
    <p:sldId id="740" r:id="rId17"/>
    <p:sldId id="770" r:id="rId18"/>
    <p:sldId id="743" r:id="rId19"/>
    <p:sldId id="744" r:id="rId20"/>
    <p:sldId id="771" r:id="rId21"/>
    <p:sldId id="688" r:id="rId22"/>
    <p:sldId id="751" r:id="rId23"/>
    <p:sldId id="772" r:id="rId24"/>
    <p:sldId id="696" r:id="rId25"/>
    <p:sldId id="737" r:id="rId26"/>
    <p:sldId id="695" r:id="rId27"/>
    <p:sldId id="697" r:id="rId28"/>
    <p:sldId id="698" r:id="rId29"/>
    <p:sldId id="699" r:id="rId30"/>
    <p:sldId id="738" r:id="rId31"/>
    <p:sldId id="750" r:id="rId32"/>
    <p:sldId id="714" r:id="rId33"/>
    <p:sldId id="763" r:id="rId34"/>
    <p:sldId id="765" r:id="rId35"/>
    <p:sldId id="748" r:id="rId36"/>
    <p:sldId id="739" r:id="rId37"/>
    <p:sldId id="732" r:id="rId38"/>
    <p:sldId id="769" r:id="rId39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ugata Ghose" initials="SG" lastIdx="7" clrIdx="0">
    <p:extLst>
      <p:ext uri="{19B8F6BF-5375-455C-9EA6-DF929625EA0E}">
        <p15:presenceInfo xmlns:p15="http://schemas.microsoft.com/office/powerpoint/2012/main" userId="c58cccf3241beb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696969"/>
    <a:srgbClr val="A6A6A6"/>
    <a:srgbClr val="404040"/>
    <a:srgbClr val="D9D9D9"/>
    <a:srgbClr val="0000FF"/>
    <a:srgbClr val="B31B1B"/>
    <a:srgbClr val="0066FF"/>
    <a:srgbClr val="FFFFFF"/>
    <a:srgbClr val="F9F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955" autoAdjust="0"/>
  </p:normalViewPr>
  <p:slideViewPr>
    <p:cSldViewPr>
      <p:cViewPr varScale="1">
        <p:scale>
          <a:sx n="70" d="100"/>
          <a:sy n="70" d="100"/>
        </p:scale>
        <p:origin x="17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Sprinkler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Sheet1!$B$4:$B$7</c:f>
              <c:numCache>
                <c:formatCode>General</c:formatCode>
                <c:ptCount val="4"/>
                <c:pt idx="0">
                  <c:v>0.495</c:v>
                </c:pt>
                <c:pt idx="1">
                  <c:v>0.31</c:v>
                </c:pt>
                <c:pt idx="2">
                  <c:v>9.5000000000000001E-2</c:v>
                </c:pt>
                <c:pt idx="3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26-45AD-91EF-731D1C276DF4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Sprinkler+Fairness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Sheet1!$C$4:$C$7</c:f>
              <c:numCache>
                <c:formatCode>General</c:formatCode>
                <c:ptCount val="4"/>
                <c:pt idx="0">
                  <c:v>0.7</c:v>
                </c:pt>
                <c:pt idx="1">
                  <c:v>0.49</c:v>
                </c:pt>
                <c:pt idx="2">
                  <c:v>0.22500000000000001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26-45AD-91EF-731D1C276DF4}"/>
            </c:ext>
          </c:extLst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FLIN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Sheet1!$D$4:$D$7</c:f>
              <c:numCache>
                <c:formatCode>General</c:formatCode>
                <c:ptCount val="4"/>
                <c:pt idx="0">
                  <c:v>0.91</c:v>
                </c:pt>
                <c:pt idx="1">
                  <c:v>0.88</c:v>
                </c:pt>
                <c:pt idx="2">
                  <c:v>0.53</c:v>
                </c:pt>
                <c:pt idx="3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26-45AD-91EF-731D1C276D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523942304"/>
        <c:axId val="410697848"/>
      </c:barChart>
      <c:catAx>
        <c:axId val="523942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Fraction of High-Intensity Traces in Workload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697848"/>
        <c:crosses val="autoZero"/>
        <c:auto val="1"/>
        <c:lblAlgn val="ctr"/>
        <c:lblOffset val="0"/>
        <c:noMultiLvlLbl val="0"/>
      </c:catAx>
      <c:valAx>
        <c:axId val="41069784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Fairness</a:t>
                </a:r>
              </a:p>
            </c:rich>
          </c:tx>
          <c:layout>
            <c:manualLayout>
              <c:xMode val="edge"/>
              <c:yMode val="edge"/>
              <c:x val="7.9912089151185119E-3"/>
              <c:y val="0.332993352614587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942304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Sprinkler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Sheet1!$B$10:$B$13</c:f>
              <c:numCache>
                <c:formatCode>General</c:formatCode>
                <c:ptCount val="4"/>
                <c:pt idx="0">
                  <c:v>2.5</c:v>
                </c:pt>
                <c:pt idx="1">
                  <c:v>1.4950000000000001</c:v>
                </c:pt>
                <c:pt idx="2">
                  <c:v>0.75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38-472B-9C4A-F1628C8D92D9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Sprinkler+Fairness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Sheet1!$C$10:$C$13</c:f>
              <c:numCache>
                <c:formatCode>General</c:formatCode>
                <c:ptCount val="4"/>
                <c:pt idx="0">
                  <c:v>2.8</c:v>
                </c:pt>
                <c:pt idx="1">
                  <c:v>1.9</c:v>
                </c:pt>
                <c:pt idx="2">
                  <c:v>1.2</c:v>
                </c:pt>
                <c:pt idx="3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38-472B-9C4A-F1628C8D92D9}"/>
            </c:ext>
          </c:extLst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FLIN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Sheet1!$D$10:$D$13</c:f>
              <c:numCache>
                <c:formatCode>General</c:formatCode>
                <c:ptCount val="4"/>
                <c:pt idx="0">
                  <c:v>3.45</c:v>
                </c:pt>
                <c:pt idx="1">
                  <c:v>2.6</c:v>
                </c:pt>
                <c:pt idx="2">
                  <c:v>1.7</c:v>
                </c:pt>
                <c:pt idx="3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38-472B-9C4A-F1628C8D9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523942304"/>
        <c:axId val="410697848"/>
      </c:barChart>
      <c:catAx>
        <c:axId val="523942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Fraction of High-Intensity Traces in Workload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697848"/>
        <c:crosses val="autoZero"/>
        <c:auto val="1"/>
        <c:lblAlgn val="ctr"/>
        <c:lblOffset val="0"/>
        <c:noMultiLvlLbl val="0"/>
      </c:catAx>
      <c:valAx>
        <c:axId val="41069784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Weighted Speedup</a:t>
                </a:r>
              </a:p>
            </c:rich>
          </c:tx>
          <c:layout>
            <c:manualLayout>
              <c:xMode val="edge"/>
              <c:yMode val="edge"/>
              <c:x val="6.3929671320948093E-3"/>
              <c:y val="0.159596860076928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942304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64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180" y="0"/>
            <a:ext cx="4160937" cy="3664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84CA2-105F-41CF-95FA-79E2DEDCE6D5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715"/>
            <a:ext cx="4160937" cy="3664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180" y="6948715"/>
            <a:ext cx="4160937" cy="3664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2E61D-2080-44C1-8D97-F4B80BAE8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58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180" y="0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A38D9882-8E9E-4CF6-8AEF-BEC3B7A09D95}" type="datetimeFigureOut">
              <a:rPr lang="en-US"/>
              <a:pPr>
                <a:defRPr/>
              </a:pPr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538" y="3474963"/>
            <a:ext cx="7680127" cy="3291114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715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180" y="6948715"/>
            <a:ext cx="4160937" cy="365276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0529AF4-9733-4245-A38E-6E2258071B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666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946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349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6420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309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</a:t>
            </a:r>
            <a:r>
              <a:rPr lang="en-US" baseline="0" dirty="0" smtClean="0"/>
              <a:t> goal, link to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07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Fix ani</a:t>
            </a:r>
            <a:r>
              <a:rPr lang="en-US" baseline="0" dirty="0" smtClean="0"/>
              <a:t>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5241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9275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7419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5691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9275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4946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9407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44754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44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848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0566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876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88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01"/>
            <a:ext cx="8839200" cy="3048001"/>
          </a:xfrm>
        </p:spPr>
        <p:txBody>
          <a:bodyPr/>
          <a:lstStyle>
            <a:lvl1pPr algn="ctr">
              <a:defRPr sz="3600" spc="-100" baseline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839200" cy="22098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rgbClr val="696969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D4D4D4"/>
                </a:solidFill>
              </a:defRPr>
            </a:lvl1pPr>
          </a:lstStyle>
          <a:p>
            <a:r>
              <a:rPr lang="en-US" altLang="en-US" dirty="0"/>
              <a:t>Page </a:t>
            </a:r>
            <a:fld id="{C0114C80-A684-4FC2-9290-3D6457BFA549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 5"/>
          <p:cNvSpPr>
            <a:spLocks noChangeAspect="1"/>
          </p:cNvSpPr>
          <p:nvPr userDrawn="1"/>
        </p:nvSpPr>
        <p:spPr>
          <a:xfrm>
            <a:off x="81619" y="222528"/>
            <a:ext cx="1326783" cy="219456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owEdges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58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D0BF8F6E-232C-4479-8873-848D6BC8E6C3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391030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2"/>
            <a:ext cx="2057400" cy="51054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6629400" cy="51054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8C84A859-EC2B-4CC2-841B-A4A94D4856AA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4880226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41D3D9-3FE8-4025-BF66-8DAB1ABB951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551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515297"/>
            <a:ext cx="2895600" cy="283885"/>
          </a:xfrm>
          <a:ln/>
        </p:spPr>
        <p:txBody>
          <a:bodyPr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18676" y="6501102"/>
            <a:ext cx="2133600" cy="312274"/>
          </a:xfrm>
          <a:ln/>
        </p:spPr>
        <p:txBody>
          <a:bodyPr anchor="ctr"/>
          <a:lstStyle>
            <a:lvl1pPr>
              <a:defRPr sz="14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227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AC7BA1-BEA2-40AF-9056-44DC8C98568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311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D2BBBE-2A44-4D16-8758-0239282DCC58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511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FD5635-BCCD-45D2-B61E-320731E13B1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34239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8A7077-2B78-4FB5-8F56-24239751AEF0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240870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6574E-FA2E-425B-A84C-39F9592E9ECB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07011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48CFD0-6DDB-45F0-A989-9F5CE648BC1E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25657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71700" y="6096000"/>
            <a:ext cx="69723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56E643E9-8232-44D4-8A76-E691A7C80D3B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736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7B092-8552-4BA4-B0E1-CE51B98A2A2D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8768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DDA66-0DFC-412A-A4B0-EFE91F0913E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84665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1F9A79-97CD-456A-8962-B51E5744B9CD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1842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09600"/>
            <a:ext cx="9144000" cy="62023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85800"/>
            <a:ext cx="7772400" cy="4800600"/>
          </a:xfrm>
        </p:spPr>
        <p:txBody>
          <a:bodyPr anchorCtr="1"/>
          <a:lstStyle>
            <a:lvl1pPr algn="ctr">
              <a:defRPr sz="3600" b="0" cap="none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4572000"/>
            <a:ext cx="7772400" cy="82550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1252D094-1F6F-4D58-85D9-7DD94883DE43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68208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105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105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D2B8100E-AEB3-45CD-B31C-E5D9AB46F8E2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2604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4344988" cy="6858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24000"/>
            <a:ext cx="4344988" cy="4419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38200"/>
            <a:ext cx="4346575" cy="6858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24000"/>
            <a:ext cx="4346575" cy="4419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B98A4ED6-624C-4BEA-BCDE-327289EF7D9F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781271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AB72A377-ED4A-4672-A396-DD11146850F5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982365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A4A31649-8929-48A0-9489-E8D4C8D91F05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761397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838200"/>
            <a:ext cx="3313113" cy="11430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1"/>
            <a:ext cx="5416550" cy="510540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1" y="1981200"/>
            <a:ext cx="3313113" cy="39624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3E8FA7CC-2CE5-41D8-B4C4-AD442D4B12B0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034656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720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2001"/>
            <a:ext cx="5486400" cy="381000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1387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FC7E1FD5-A6B1-43EF-B5D9-E1445DE766F6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70787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139377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10545"/>
            <a:ext cx="8839200" cy="572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83363"/>
            <a:ext cx="6172200" cy="228600"/>
          </a:xfrm>
          <a:prstGeom prst="rect">
            <a:avLst/>
          </a:prstGeom>
        </p:spPr>
        <p:txBody>
          <a:bodyPr vert="horz" lIns="45720" tIns="0" rIns="4572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Whitney-Semibold SC" panose="02000603040000020004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583363"/>
            <a:ext cx="1371600" cy="228600"/>
          </a:xfrm>
          <a:prstGeom prst="rect">
            <a:avLst/>
          </a:prstGeom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Whitney-Medium" panose="02000603040000020004" pitchFamily="2" charset="0"/>
                <a:ea typeface="Whitney-Medium" panose="02000603040000020004" pitchFamily="2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Page </a:t>
            </a:r>
            <a:fld id="{BBF05047-ADC6-47BF-A318-424F854A849A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811963"/>
            <a:ext cx="9144000" cy="46037"/>
          </a:xfrm>
          <a:prstGeom prst="rect">
            <a:avLst/>
          </a:prstGeom>
          <a:solidFill>
            <a:srgbClr val="69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10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956973" y="160521"/>
            <a:ext cx="1187027" cy="343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46" r:id="rId2"/>
    <p:sldLayoutId id="214748395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 cap="none" spc="-1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9pPr>
    </p:titleStyle>
    <p:bodyStyle>
      <a:lvl1pPr marL="204788" indent="-204788" algn="l" rtl="0" eaLnBrk="1" fontAlgn="base" hangingPunct="1">
        <a:spcBef>
          <a:spcPts val="450"/>
        </a:spcBef>
        <a:spcAft>
          <a:spcPct val="0"/>
        </a:spcAft>
        <a:buFont typeface="Wingdings" panose="05000000000000000000" pitchFamily="2" charset="2"/>
        <a:buChar char="§"/>
        <a:defRPr sz="2600" b="1" kern="1200" baseline="0">
          <a:solidFill>
            <a:srgbClr val="404040"/>
          </a:solidFill>
          <a:latin typeface="Adobe Garamond Pro" panose="02020502060506020403" pitchFamily="18" charset="0"/>
          <a:ea typeface="+mn-ea"/>
          <a:cs typeface="+mn-cs"/>
        </a:defRPr>
      </a:lvl1pPr>
      <a:lvl2pPr marL="479822" indent="-171450" algn="l" rtl="0" eaLnBrk="1" fontAlgn="base" hangingPunct="1"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2pPr>
      <a:lvl3pPr marL="857250" indent="-171450" algn="l" rtl="0" eaLnBrk="1" fontAlgn="base" hangingPunct="1">
        <a:spcBef>
          <a:spcPts val="225"/>
        </a:spcBef>
        <a:spcAft>
          <a:spcPct val="0"/>
        </a:spcAft>
        <a:buFont typeface="Palatino Linotype" panose="02040502050505030304" pitchFamily="18" charset="0"/>
        <a:buChar char="»"/>
        <a:defRPr sz="18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14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0639"/>
            <a:ext cx="8610600" cy="7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64703"/>
            <a:ext cx="8610600" cy="568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90351"/>
            <a:ext cx="2895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mbria" panose="020405030504060302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2774" y="6485589"/>
            <a:ext cx="2133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mbria" panose="02040503050406030204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00BD0-49BF-48FC-8114-37C1D4F5AB3D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44936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5774" y="764704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55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Helvetica" pitchFamily="2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Helvetica" pitchFamily="2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Helvetica" pitchFamily="2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MU-SAFARI/MQSi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MU-SAFARI/MQSim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dirty="0" err="1"/>
              <a:t>Arash</a:t>
            </a:r>
            <a:r>
              <a:rPr lang="en-US" sz="2000" dirty="0"/>
              <a:t> </a:t>
            </a:r>
            <a:r>
              <a:rPr lang="en-US" sz="2000" dirty="0" err="1"/>
              <a:t>Tavakkol</a:t>
            </a:r>
            <a:r>
              <a:rPr lang="en-US" sz="2000" dirty="0"/>
              <a:t>, Mohammad Sadrosadati, </a:t>
            </a:r>
            <a:r>
              <a:rPr lang="en-US" sz="2000" dirty="0" err="1">
                <a:solidFill>
                  <a:srgbClr val="404040"/>
                </a:solidFill>
              </a:rPr>
              <a:t>Saugata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err="1">
                <a:solidFill>
                  <a:srgbClr val="404040"/>
                </a:solidFill>
              </a:rPr>
              <a:t>Ghose</a:t>
            </a:r>
            <a:r>
              <a:rPr lang="en-US" sz="2000" dirty="0">
                <a:solidFill>
                  <a:srgbClr val="404040"/>
                </a:solidFill>
              </a:rPr>
              <a:t>, </a:t>
            </a:r>
          </a:p>
          <a:p>
            <a:r>
              <a:rPr lang="en-US" sz="2000" dirty="0" err="1"/>
              <a:t>Jeremie</a:t>
            </a:r>
            <a:r>
              <a:rPr lang="en-US" sz="2000" dirty="0"/>
              <a:t> S. Kim, </a:t>
            </a:r>
            <a:r>
              <a:rPr lang="en-US" sz="2000" dirty="0" err="1"/>
              <a:t>Yixin</a:t>
            </a:r>
            <a:r>
              <a:rPr lang="en-US" sz="2000" dirty="0"/>
              <a:t> Luo, </a:t>
            </a:r>
            <a:r>
              <a:rPr lang="en-US" sz="2000" dirty="0" err="1"/>
              <a:t>Yaohua</a:t>
            </a:r>
            <a:r>
              <a:rPr lang="en-US" sz="2000" dirty="0"/>
              <a:t> Wang, </a:t>
            </a:r>
            <a:r>
              <a:rPr lang="en-US" sz="2000" dirty="0" err="1"/>
              <a:t>Nika</a:t>
            </a:r>
            <a:r>
              <a:rPr lang="en-US" sz="2000" dirty="0"/>
              <a:t> </a:t>
            </a:r>
            <a:r>
              <a:rPr lang="en-US" sz="2000" dirty="0" err="1"/>
              <a:t>Mansouri</a:t>
            </a:r>
            <a:r>
              <a:rPr lang="en-US" sz="2000" dirty="0"/>
              <a:t> </a:t>
            </a:r>
            <a:r>
              <a:rPr lang="en-US" sz="2000" dirty="0" err="1"/>
              <a:t>Ghiasi</a:t>
            </a:r>
            <a:r>
              <a:rPr lang="en-US" sz="2000" dirty="0"/>
              <a:t>, </a:t>
            </a:r>
          </a:p>
          <a:p>
            <a:r>
              <a:rPr lang="en-US" sz="2000" dirty="0"/>
              <a:t>Lois </a:t>
            </a:r>
            <a:r>
              <a:rPr lang="en-US" sz="2000" dirty="0" err="1"/>
              <a:t>Orosa</a:t>
            </a:r>
            <a:r>
              <a:rPr lang="en-US" sz="2000" dirty="0"/>
              <a:t>, Juan Gómez-Luna, </a:t>
            </a:r>
            <a:r>
              <a:rPr lang="en-US" sz="2000" dirty="0" err="1"/>
              <a:t>Onur</a:t>
            </a:r>
            <a:r>
              <a:rPr lang="en-US" sz="2000" dirty="0"/>
              <a:t> </a:t>
            </a:r>
            <a:r>
              <a:rPr lang="en-US" sz="2000" dirty="0" err="1"/>
              <a:t>Mutlu</a:t>
            </a:r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 smtClean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ISCA 2018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sz="3200" dirty="0"/>
              <a:t>FLIN: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spc="-120" dirty="0"/>
              <a:t>Enabling Fairness and Enhancing </a:t>
            </a:r>
            <a:r>
              <a:rPr lang="en-US" sz="2400" b="0" spc="-120" dirty="0" smtClean="0"/>
              <a:t>Performance in </a:t>
            </a:r>
            <a:br>
              <a:rPr lang="en-US" sz="2400" b="0" spc="-120" dirty="0" smtClean="0"/>
            </a:br>
            <a:r>
              <a:rPr lang="en-US" sz="2400" b="0" spc="-120" dirty="0" smtClean="0"/>
              <a:t>Modern </a:t>
            </a:r>
            <a:r>
              <a:rPr lang="en-US" sz="2400" b="0" spc="-120" dirty="0" err="1"/>
              <a:t>NVMe</a:t>
            </a:r>
            <a:r>
              <a:rPr lang="en-US" sz="2400" b="0" spc="-120" dirty="0"/>
              <a:t> Solid State Drives</a:t>
            </a:r>
            <a:endParaRPr lang="ko-KR" altLang="en-US" sz="3200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418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Modern SSDs use </a:t>
            </a:r>
            <a:r>
              <a:rPr lang="en-US" dirty="0">
                <a:solidFill>
                  <a:srgbClr val="00B050"/>
                </a:solidFill>
              </a:rPr>
              <a:t>high-performance</a:t>
            </a:r>
            <a:r>
              <a:rPr lang="en-US" dirty="0"/>
              <a:t> host–interface protocols (e.g., NVMe)</a:t>
            </a:r>
          </a:p>
          <a:p>
            <a:pPr lvl="1"/>
            <a:r>
              <a:rPr lang="en-US" dirty="0"/>
              <a:t>Bypass OS intervention: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SSD must perform scheduling 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Take </a:t>
            </a:r>
            <a:r>
              <a:rPr lang="en-US" dirty="0"/>
              <a:t>advantage of SSD throughput: enables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millions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of IOPS</a:t>
            </a:r>
            <a:r>
              <a:rPr lang="en-US" dirty="0"/>
              <a:t> per </a:t>
            </a:r>
            <a:r>
              <a:rPr lang="en-US" dirty="0" smtClean="0"/>
              <a:t>device</a:t>
            </a:r>
            <a:endParaRPr lang="en-US" dirty="0"/>
          </a:p>
          <a:p>
            <a:endParaRPr lang="en-US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6A75B3E-C6B3-4A78-9458-AF1DAFC80BDB}"/>
              </a:ext>
            </a:extLst>
          </p:cNvPr>
          <p:cNvCxnSpPr>
            <a:cxnSpLocks/>
          </p:cNvCxnSpPr>
          <p:nvPr/>
        </p:nvCxnSpPr>
        <p:spPr>
          <a:xfrm>
            <a:off x="4358208" y="5760276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: Rounded Corners 7">
            <a:extLst>
              <a:ext uri="{FF2B5EF4-FFF2-40B4-BE49-F238E27FC236}">
                <a16:creationId xmlns:a16="http://schemas.microsoft.com/office/drawing/2014/main" id="{CC7ABDD0-40D1-4D10-BBB4-811A4EA9ADFB}"/>
              </a:ext>
            </a:extLst>
          </p:cNvPr>
          <p:cNvSpPr/>
          <p:nvPr/>
        </p:nvSpPr>
        <p:spPr>
          <a:xfrm>
            <a:off x="685800" y="3524597"/>
            <a:ext cx="7848872" cy="19507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bIns="0" rtlCol="0" anchor="b"/>
          <a:lstStyle/>
          <a:p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</a:t>
            </a:r>
            <a:r>
              <a:rPr lang="en-US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Stack</a:t>
            </a:r>
            <a:endParaRPr lang="en-US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86AAD85-9471-44FA-86BC-5DDEAFEC940A}"/>
              </a:ext>
            </a:extLst>
          </p:cNvPr>
          <p:cNvGrpSpPr/>
          <p:nvPr/>
        </p:nvGrpSpPr>
        <p:grpSpPr>
          <a:xfrm>
            <a:off x="4454193" y="5252854"/>
            <a:ext cx="312086" cy="760230"/>
            <a:chOff x="6708186" y="3532866"/>
            <a:chExt cx="312086" cy="76023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32B6E7-992F-4F82-9081-F67704086E67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03C2260-9C32-46C0-AD9D-74AE1A4437E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B81AE08-1C02-4D4C-9D62-C2023969A31A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29D0334-5750-4CEC-BA4E-4681F3E5E0C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BCE147B-DE08-40E9-B5E7-F368C3AFD5E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4858366-6BEB-4B9B-A8F4-B25898BAB63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351AF76-1F85-4C2C-AE3C-64EDF6ECD2B8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526E6F4-6672-4F26-8AE4-B8E33C55112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EE0A1D3B-50E7-4F9E-A3FE-31C5CBDE2650}"/>
              </a:ext>
            </a:extLst>
          </p:cNvPr>
          <p:cNvSpPr/>
          <p:nvPr/>
        </p:nvSpPr>
        <p:spPr>
          <a:xfrm>
            <a:off x="4723921" y="5441713"/>
            <a:ext cx="2594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Hardware dispatch queue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DE2F701-D48B-402A-B48B-2326CF4634E9}"/>
              </a:ext>
            </a:extLst>
          </p:cNvPr>
          <p:cNvCxnSpPr>
            <a:cxnSpLocks/>
          </p:cNvCxnSpPr>
          <p:nvPr/>
        </p:nvCxnSpPr>
        <p:spPr>
          <a:xfrm>
            <a:off x="4610236" y="5032237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Host–Interface </a:t>
            </a:r>
            <a:r>
              <a:rPr lang="en-US" dirty="0"/>
              <a:t>Protocols in Modern SSDs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A3EDF8-7134-4E3D-AA79-458D4643987D}"/>
              </a:ext>
            </a:extLst>
          </p:cNvPr>
          <p:cNvSpPr/>
          <p:nvPr/>
        </p:nvSpPr>
        <p:spPr>
          <a:xfrm>
            <a:off x="1697832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D6B7B8-5846-4ACE-B333-066E95B9308A}"/>
              </a:ext>
            </a:extLst>
          </p:cNvPr>
          <p:cNvSpPr/>
          <p:nvPr/>
        </p:nvSpPr>
        <p:spPr>
          <a:xfrm>
            <a:off x="3930080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98B4A6-A822-4753-AAB8-C5211D0C13D4}"/>
              </a:ext>
            </a:extLst>
          </p:cNvPr>
          <p:cNvSpPr/>
          <p:nvPr/>
        </p:nvSpPr>
        <p:spPr>
          <a:xfrm>
            <a:off x="6234336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3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621A62E-D316-4CF9-91D4-8611174ABF94}"/>
              </a:ext>
            </a:extLst>
          </p:cNvPr>
          <p:cNvSpPr/>
          <p:nvPr/>
        </p:nvSpPr>
        <p:spPr>
          <a:xfrm rot="5400000">
            <a:off x="2120516" y="3142128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D1304E3-A878-45CB-B9E6-98437FFD2D89}"/>
              </a:ext>
            </a:extLst>
          </p:cNvPr>
          <p:cNvSpPr/>
          <p:nvPr/>
        </p:nvSpPr>
        <p:spPr>
          <a:xfrm rot="5400000">
            <a:off x="4352764" y="3130613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B6B8307-104A-4683-957B-D417FD296854}"/>
              </a:ext>
            </a:extLst>
          </p:cNvPr>
          <p:cNvSpPr/>
          <p:nvPr/>
        </p:nvSpPr>
        <p:spPr>
          <a:xfrm rot="5400000">
            <a:off x="6657020" y="3137449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47903E-CED9-4324-8616-F30C566B7743}"/>
              </a:ext>
            </a:extLst>
          </p:cNvPr>
          <p:cNvSpPr/>
          <p:nvPr/>
        </p:nvSpPr>
        <p:spPr>
          <a:xfrm>
            <a:off x="1445803" y="6053849"/>
            <a:ext cx="6408712" cy="57555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SSD Device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6245E60-DE28-4A29-9C5A-294EBF26A123}"/>
              </a:ext>
            </a:extLst>
          </p:cNvPr>
          <p:cNvGrpSpPr/>
          <p:nvPr/>
        </p:nvGrpSpPr>
        <p:grpSpPr>
          <a:xfrm>
            <a:off x="6762369" y="3630930"/>
            <a:ext cx="312086" cy="760230"/>
            <a:chOff x="6708186" y="3532866"/>
            <a:chExt cx="312086" cy="7602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7B7255-07FD-4714-83B4-F2566E517680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CAF5ED-778E-49CB-AC46-45264A4ECE6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33E452-6F92-4103-88D9-2F66BEF30EE7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700776-11F5-4E66-A114-5452342DE6B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3E31C20-CF7B-4260-A74E-302B7D0F3F5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D644E34-9520-4D4A-B2B6-1C247D2B68EE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53659EE-4E6C-4FF8-857B-73D9573220B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EFA272C-C1BD-470F-929F-6F25268FC3F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6E5BE7D-5755-466C-8ADB-7046636BE509}"/>
              </a:ext>
            </a:extLst>
          </p:cNvPr>
          <p:cNvGrpSpPr/>
          <p:nvPr/>
        </p:nvGrpSpPr>
        <p:grpSpPr>
          <a:xfrm>
            <a:off x="4458113" y="3610852"/>
            <a:ext cx="312086" cy="760230"/>
            <a:chOff x="6708186" y="3532866"/>
            <a:chExt cx="312086" cy="76023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8A9916-E899-4736-96C2-928C164FB41F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3CB38B0-96BC-4D94-BE71-7C5290A1541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A3EE81-A12C-4EFC-89DD-B0ACC243120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974240-3AEA-4638-84C2-614CE23586C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71D019A-9AEA-406C-BFEB-14806B811A9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A447B1C-75E8-4F6D-8AD7-5D9E61CD48D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EF7734B-8929-4625-AB66-ABD72F36998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14DDDA5-62D0-4FFC-94F2-2DE2BF946BD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C6236F-0CF3-4EAA-B2D0-3569C3031CD1}"/>
              </a:ext>
            </a:extLst>
          </p:cNvPr>
          <p:cNvGrpSpPr/>
          <p:nvPr/>
        </p:nvGrpSpPr>
        <p:grpSpPr>
          <a:xfrm>
            <a:off x="2225865" y="3600143"/>
            <a:ext cx="312086" cy="760230"/>
            <a:chOff x="6708186" y="3532866"/>
            <a:chExt cx="312086" cy="7602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C99EB1B-5943-4BE3-905B-7ACD464C9DE2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6E24252-96EC-4E66-99AE-B18D57D11CB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72B159B-CA9B-45B9-A4CF-4FB5BDB864A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84A9002-091E-4AC2-9745-A10A6DEAED1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00B3E44-9569-4023-9655-48FEB4B433A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0DB467B-3D65-412A-A84A-512F3576408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7A8509E-0DCB-48B0-A88F-B5C4CF4AC5B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5E73644-FC60-48E4-91E4-FF9AC2DD284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8" descr="Image result for nvm express">
            <a:extLst>
              <a:ext uri="{FF2B5EF4-FFF2-40B4-BE49-F238E27FC236}">
                <a16:creationId xmlns:a16="http://schemas.microsoft.com/office/drawing/2014/main" id="{13CAAC71-65C7-4A71-8D3B-077DE56DA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5" y="3886200"/>
            <a:ext cx="1992015" cy="5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BD596F4-0E0A-4008-A56C-26439C9DC27C}"/>
              </a:ext>
            </a:extLst>
          </p:cNvPr>
          <p:cNvCxnSpPr>
            <a:cxnSpLocks/>
          </p:cNvCxnSpPr>
          <p:nvPr/>
        </p:nvCxnSpPr>
        <p:spPr>
          <a:xfrm>
            <a:off x="4614156" y="4380540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FD28A1-B3DF-451F-BB69-0CBCC723FFA1}"/>
              </a:ext>
            </a:extLst>
          </p:cNvPr>
          <p:cNvCxnSpPr>
            <a:cxnSpLocks/>
          </p:cNvCxnSpPr>
          <p:nvPr/>
        </p:nvCxnSpPr>
        <p:spPr>
          <a:xfrm>
            <a:off x="6918411" y="4390083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ADA79CF-FA70-4DCE-9FD6-8BF35A245BC8}"/>
              </a:ext>
            </a:extLst>
          </p:cNvPr>
          <p:cNvCxnSpPr>
            <a:cxnSpLocks/>
          </p:cNvCxnSpPr>
          <p:nvPr/>
        </p:nvCxnSpPr>
        <p:spPr>
          <a:xfrm>
            <a:off x="2381908" y="4355598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10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49" name="Rectangle: Rounded Corners 57">
            <a:extLst>
              <a:ext uri="{FF2B5EF4-FFF2-40B4-BE49-F238E27FC236}">
                <a16:creationId xmlns:a16="http://schemas.microsoft.com/office/drawing/2014/main" id="{72047768-9758-4A43-AC65-2087E79C6CE8}"/>
              </a:ext>
            </a:extLst>
          </p:cNvPr>
          <p:cNvSpPr/>
          <p:nvPr/>
        </p:nvSpPr>
        <p:spPr>
          <a:xfrm>
            <a:off x="3254072" y="4604549"/>
            <a:ext cx="2784335" cy="4183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I/O Scheduler</a:t>
            </a:r>
          </a:p>
        </p:txBody>
      </p:sp>
      <p:cxnSp>
        <p:nvCxnSpPr>
          <p:cNvPr id="50" name="Connector: Elbow 62">
            <a:extLst>
              <a:ext uri="{FF2B5EF4-FFF2-40B4-BE49-F238E27FC236}">
                <a16:creationId xmlns:a16="http://schemas.microsoft.com/office/drawing/2014/main" id="{91918154-DF2D-470C-9DAD-1A23C45ABAB1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2377988" y="4380540"/>
            <a:ext cx="876084" cy="433169"/>
          </a:xfrm>
          <a:prstGeom prst="bentConnector3">
            <a:avLst>
              <a:gd name="adj1" fmla="val 147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64">
            <a:extLst>
              <a:ext uri="{FF2B5EF4-FFF2-40B4-BE49-F238E27FC236}">
                <a16:creationId xmlns:a16="http://schemas.microsoft.com/office/drawing/2014/main" id="{022FE6C1-B2DD-4F66-8B23-058A96829948}"/>
              </a:ext>
            </a:extLst>
          </p:cNvPr>
          <p:cNvCxnSpPr>
            <a:cxnSpLocks/>
          </p:cNvCxnSpPr>
          <p:nvPr/>
        </p:nvCxnSpPr>
        <p:spPr>
          <a:xfrm flipH="1">
            <a:off x="6038407" y="4390083"/>
            <a:ext cx="876084" cy="413183"/>
          </a:xfrm>
          <a:prstGeom prst="bentConnector3">
            <a:avLst>
              <a:gd name="adj1" fmla="val 1292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43F4B3F-3686-47F4-A61A-D84A48A9C8C5}"/>
              </a:ext>
            </a:extLst>
          </p:cNvPr>
          <p:cNvCxnSpPr>
            <a:cxnSpLocks/>
          </p:cNvCxnSpPr>
          <p:nvPr/>
        </p:nvCxnSpPr>
        <p:spPr>
          <a:xfrm>
            <a:off x="4610236" y="4371082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80EB63-F3AF-4240-A8A1-D9729A385E49}"/>
              </a:ext>
            </a:extLst>
          </p:cNvPr>
          <p:cNvSpPr/>
          <p:nvPr/>
        </p:nvSpPr>
        <p:spPr>
          <a:xfrm>
            <a:off x="7162800" y="3536040"/>
            <a:ext cx="1279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In-DRAM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I/O Request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Queue</a:t>
            </a:r>
          </a:p>
        </p:txBody>
      </p:sp>
      <p:sp>
        <p:nvSpPr>
          <p:cNvPr id="67" name="Rectangle 66"/>
          <p:cNvSpPr/>
          <p:nvPr/>
        </p:nvSpPr>
        <p:spPr>
          <a:xfrm>
            <a:off x="0" y="5424152"/>
            <a:ext cx="9144000" cy="1122543"/>
          </a:xfrm>
          <a:prstGeom prst="rect">
            <a:avLst/>
          </a:prstGeom>
          <a:solidFill>
            <a:srgbClr val="B3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Fairness mechanisms in OS software stack are also eliminated</a:t>
            </a:r>
          </a:p>
          <a:p>
            <a:pPr algn="ctr"/>
            <a:r>
              <a:rPr lang="en-US" sz="2800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Do modern SSDs need to handle fairness control?</a:t>
            </a:r>
            <a:endParaRPr lang="en-US" sz="2800" dirty="0">
              <a:solidFill>
                <a:srgbClr val="FFFF99"/>
              </a:solidFill>
              <a:latin typeface="Adobe Garamond Pro Bold" panose="02020702060506020403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8050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3.05556E-6 -0.2104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62" grpId="0"/>
      <p:bldP spid="15" grpId="0" animBg="1"/>
      <p:bldP spid="49" grpId="0" animBg="1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b="1" dirty="0" smtClean="0"/>
              <a:t>Unfairness Across Multiple Applications</a:t>
            </a:r>
            <a:br>
              <a:rPr lang="en-US" sz="3200" b="1" dirty="0" smtClean="0"/>
            </a:br>
            <a:r>
              <a:rPr lang="en-US" sz="3200" b="1" dirty="0" smtClean="0"/>
              <a:t>in Modern SSDs</a:t>
            </a:r>
            <a:br>
              <a:rPr lang="en-US" sz="3200" b="1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11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74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Unfairness in Real, Modern SSDs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measure fairness </a:t>
            </a:r>
            <a:r>
              <a:rPr lang="en-US" dirty="0" smtClean="0"/>
              <a:t>using </a:t>
            </a:r>
            <a:r>
              <a:rPr lang="en-US" dirty="0"/>
              <a:t>four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real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state-of-the-art SSDs</a:t>
            </a:r>
          </a:p>
          <a:p>
            <a:pPr lvl="1"/>
            <a:r>
              <a:rPr lang="en-US" dirty="0" smtClean="0"/>
              <a:t>NVMe protocol</a:t>
            </a:r>
          </a:p>
          <a:p>
            <a:pPr lvl="1"/>
            <a:r>
              <a:rPr lang="en-US" dirty="0" smtClean="0"/>
              <a:t>Designed for datacenters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4"/>
                </a:solidFill>
              </a:rPr>
              <a:t>Flow:</a:t>
            </a:r>
            <a:r>
              <a:rPr lang="en-US" dirty="0" smtClean="0"/>
              <a:t> a series of I/O requests generated by an application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Slowdown</a:t>
            </a:r>
            <a:r>
              <a:rPr lang="en-US" dirty="0" smtClean="0"/>
              <a:t> =                                               </a:t>
            </a:r>
            <a:r>
              <a:rPr lang="en-US" b="0" i="1" dirty="0" smtClean="0"/>
              <a:t>(lower is better)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4"/>
                </a:solidFill>
              </a:rPr>
              <a:t>Unfairness</a:t>
            </a:r>
            <a:r>
              <a:rPr lang="en-US" dirty="0" smtClean="0"/>
              <a:t> =                             </a:t>
            </a:r>
            <a:r>
              <a:rPr lang="en-US" b="0" i="1" dirty="0" smtClean="0"/>
              <a:t>(lower </a:t>
            </a:r>
            <a:r>
              <a:rPr lang="en-US" b="0" i="1" dirty="0"/>
              <a:t>is better)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Fairness</a:t>
            </a:r>
            <a:r>
              <a:rPr lang="en-US" dirty="0" smtClean="0"/>
              <a:t> =                     </a:t>
            </a:r>
            <a:r>
              <a:rPr lang="en-US" b="0" i="1" dirty="0" smtClean="0"/>
              <a:t>(higher </a:t>
            </a:r>
            <a:r>
              <a:rPr lang="en-US" b="0" i="1" dirty="0"/>
              <a:t>is better)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12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173129" y="3200400"/>
            <a:ext cx="357854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shared flow response time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alone </a:t>
            </a:r>
            <a:r>
              <a:rPr lang="en-US" sz="2600" b="1" dirty="0">
                <a:solidFill>
                  <a:srgbClr val="404040"/>
                </a:solidFill>
                <a:latin typeface="Adobe Garamond Pro" panose="02020502060506020403" pitchFamily="18" charset="0"/>
              </a:rPr>
              <a:t>flow response time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209800" y="3657600"/>
            <a:ext cx="3505200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74966" y="4114801"/>
            <a:ext cx="214161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max slowdown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min slowdown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09800" y="4572001"/>
            <a:ext cx="2074121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828800" y="5044442"/>
            <a:ext cx="152663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1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unfairness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859281" y="5501642"/>
            <a:ext cx="1452153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563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C557E02-D80E-456A-9C94-7196EE2DD2ED}"/>
              </a:ext>
            </a:extLst>
          </p:cNvPr>
          <p:cNvSpPr/>
          <p:nvPr/>
        </p:nvSpPr>
        <p:spPr>
          <a:xfrm>
            <a:off x="152400" y="4267200"/>
            <a:ext cx="8763000" cy="799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average slowdown of </a:t>
            </a:r>
            <a:r>
              <a:rPr lang="en-US" sz="2800" b="1" i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tpce</a:t>
            </a:r>
            <a:r>
              <a:rPr lang="en-US" sz="2800" b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:</a:t>
            </a:r>
            <a:r>
              <a:rPr lang="en-US" sz="2800" b="1" dirty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  <a:t/>
            </a:r>
            <a:br>
              <a:rPr lang="en-US" sz="2800" b="1" dirty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</a:br>
            <a:r>
              <a:rPr lang="en-US" sz="2800" b="1" i="1" dirty="0" smtClean="0">
                <a:solidFill>
                  <a:srgbClr val="0070C0"/>
                </a:solidFill>
                <a:latin typeface="Adobe Garamond Pro Bold" panose="02020702060506020403" pitchFamily="18" charset="0"/>
                <a:cs typeface="Calibri" panose="020F0502020204030204" pitchFamily="34" charset="0"/>
              </a:rPr>
              <a:t>2x </a:t>
            </a:r>
            <a:r>
              <a:rPr lang="en-US" sz="2800" b="1" i="1" dirty="0">
                <a:solidFill>
                  <a:srgbClr val="0070C0"/>
                </a:solidFill>
                <a:latin typeface="Adobe Garamond Pro Bold" panose="02020702060506020403" pitchFamily="18" charset="0"/>
                <a:cs typeface="Calibri" panose="020F0502020204030204" pitchFamily="34" charset="0"/>
              </a:rPr>
              <a:t>to 106x </a:t>
            </a:r>
            <a:r>
              <a:rPr lang="en-US" sz="2800" b="1" dirty="0" smtClean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  <a:t>across our four real SSDs</a:t>
            </a:r>
            <a:endParaRPr lang="en-US" sz="2800" b="1" dirty="0">
              <a:solidFill>
                <a:srgbClr val="0070C0"/>
              </a:solidFill>
              <a:latin typeface="Adobe Garamond Pro" panose="02020502060506020403" pitchFamily="18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71CFE4-972A-4375-B496-445C2226BD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5230488" cy="2850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Example: </a:t>
            </a:r>
            <a:r>
              <a:rPr lang="en-US" i="1" dirty="0" smtClean="0"/>
              <a:t>tpcc</a:t>
            </a:r>
            <a:r>
              <a:rPr lang="en-US" dirty="0" smtClean="0"/>
              <a:t> and </a:t>
            </a:r>
            <a:r>
              <a:rPr lang="en-US" i="1" dirty="0" smtClean="0"/>
              <a:t>tpce</a:t>
            </a:r>
            <a:endParaRPr lang="en-US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772400" y="6583363"/>
            <a:ext cx="1371600" cy="228600"/>
          </a:xfrm>
        </p:spPr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13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271A3AF-079C-4D56-BAE1-E241E5E3C4D3}"/>
              </a:ext>
            </a:extLst>
          </p:cNvPr>
          <p:cNvSpPr/>
          <p:nvPr/>
        </p:nvSpPr>
        <p:spPr>
          <a:xfrm>
            <a:off x="7228400" y="1306715"/>
            <a:ext cx="729046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tpce</a:t>
            </a:r>
            <a:endParaRPr lang="en-US" sz="24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021D557-BB66-4315-A693-003872FB5AF4}"/>
              </a:ext>
            </a:extLst>
          </p:cNvPr>
          <p:cNvSpPr/>
          <p:nvPr/>
        </p:nvSpPr>
        <p:spPr>
          <a:xfrm>
            <a:off x="7228400" y="2054542"/>
            <a:ext cx="703782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tpcc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F7F0169-75CB-41E1-AADF-65E3B078B33F}"/>
              </a:ext>
            </a:extLst>
          </p:cNvPr>
          <p:cNvCxnSpPr>
            <a:cxnSpLocks/>
          </p:cNvCxnSpPr>
          <p:nvPr/>
        </p:nvCxnSpPr>
        <p:spPr>
          <a:xfrm flipH="1">
            <a:off x="6823992" y="1555840"/>
            <a:ext cx="452424" cy="203746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3C4EE9D-8D2F-44DC-97E8-B4B67BF293C8}"/>
              </a:ext>
            </a:extLst>
          </p:cNvPr>
          <p:cNvCxnSpPr>
            <a:cxnSpLocks/>
          </p:cNvCxnSpPr>
          <p:nvPr/>
        </p:nvCxnSpPr>
        <p:spPr>
          <a:xfrm flipH="1">
            <a:off x="6854588" y="2233088"/>
            <a:ext cx="409867" cy="58638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4A772410-8132-4ED5-928C-08F564AF18EE}"/>
              </a:ext>
            </a:extLst>
          </p:cNvPr>
          <p:cNvSpPr/>
          <p:nvPr/>
        </p:nvSpPr>
        <p:spPr>
          <a:xfrm>
            <a:off x="1994541" y="1204807"/>
            <a:ext cx="452424" cy="27709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A8AE8E-A740-4281-B78C-0F2745B66FCE}"/>
              </a:ext>
            </a:extLst>
          </p:cNvPr>
          <p:cNvSpPr/>
          <p:nvPr/>
        </p:nvSpPr>
        <p:spPr>
          <a:xfrm>
            <a:off x="6764266" y="2888567"/>
            <a:ext cx="2335832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ery 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fairness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EF49C9-0D44-4D0C-9856-B16859135F80}"/>
              </a:ext>
            </a:extLst>
          </p:cNvPr>
          <p:cNvCxnSpPr>
            <a:cxnSpLocks/>
          </p:cNvCxnSpPr>
          <p:nvPr/>
        </p:nvCxnSpPr>
        <p:spPr>
          <a:xfrm flipH="1">
            <a:off x="6623045" y="3256583"/>
            <a:ext cx="427159" cy="132994"/>
          </a:xfrm>
          <a:prstGeom prst="straightConnector1">
            <a:avLst/>
          </a:prstGeom>
          <a:ln w="571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424152"/>
            <a:ext cx="9144000" cy="1122543"/>
          </a:xfrm>
          <a:prstGeom prst="rect">
            <a:avLst/>
          </a:prstGeom>
          <a:solidFill>
            <a:srgbClr val="B3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SSDs do not provide fairness</a:t>
            </a:r>
            <a:b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among concurrently-running flows </a:t>
            </a:r>
            <a:endParaRPr lang="en-US" sz="2800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4595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5" grpId="0"/>
      <p:bldP spid="69" grpId="0"/>
      <p:bldP spid="36" grpId="0" animBg="1"/>
      <p:bldP spid="13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This Unfairness?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 among concurrently-running flows</a:t>
            </a:r>
          </a:p>
          <a:p>
            <a:r>
              <a:rPr lang="en-US" dirty="0" smtClean="0"/>
              <a:t>We perform a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detailed study of interference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</a:rPr>
              <a:t>MQSim:</a:t>
            </a:r>
            <a:r>
              <a:rPr lang="en-US" dirty="0" smtClean="0"/>
              <a:t> detailed, open-source modern </a:t>
            </a:r>
            <a:r>
              <a:rPr lang="en-US" dirty="0"/>
              <a:t>SSD </a:t>
            </a:r>
            <a:r>
              <a:rPr lang="en-US" dirty="0" smtClean="0"/>
              <a:t>simulator </a:t>
            </a:r>
            <a:r>
              <a:rPr lang="en-US" sz="1800" dirty="0" smtClean="0"/>
              <a:t>[FAST 2018]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github.com/CMU-SAFARI/MQSim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Run flows that are designed to demonstrate each source of interference</a:t>
            </a:r>
          </a:p>
          <a:p>
            <a:pPr lvl="1"/>
            <a:r>
              <a:rPr lang="en-US" dirty="0" smtClean="0"/>
              <a:t>Detailed experimental characterization results in the paper</a:t>
            </a:r>
          </a:p>
          <a:p>
            <a:endParaRPr lang="en-US" dirty="0" smtClean="0"/>
          </a:p>
          <a:p>
            <a:r>
              <a:rPr lang="en-US" dirty="0" smtClean="0"/>
              <a:t>We uncover four sources of interference among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24011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1: Different I/O Intensities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I/O intensity </a:t>
            </a:r>
            <a:r>
              <a:rPr lang="en-US" dirty="0"/>
              <a:t>of a flow affects the average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queue wait time</a:t>
            </a:r>
            <a:r>
              <a:rPr lang="en-US" dirty="0"/>
              <a:t> of flash </a:t>
            </a:r>
            <a:r>
              <a:rPr lang="en-US" dirty="0" smtClean="0"/>
              <a:t>transactions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15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881538-C3F2-48B9-9B3C-4703D62386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833" y="1908900"/>
            <a:ext cx="3262567" cy="25603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5290408"/>
            <a:ext cx="9144000" cy="1186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queue wait time </a:t>
            </a:r>
          </a:p>
          <a:p>
            <a:pPr algn="ctr">
              <a:spcAft>
                <a:spcPts val="180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highly increases with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I/O intensity</a:t>
            </a:r>
            <a:endParaRPr lang="en-US" sz="3200" b="1" dirty="0">
              <a:solidFill>
                <a:srgbClr val="FFFF00"/>
              </a:solidFill>
              <a:latin typeface="Adobe Garamond Pro" panose="02020502060506020403" pitchFamily="18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851836-B6B7-4EE5-A278-CF356A15129F}"/>
              </a:ext>
            </a:extLst>
          </p:cNvPr>
          <p:cNvSpPr/>
          <p:nvPr/>
        </p:nvSpPr>
        <p:spPr>
          <a:xfrm>
            <a:off x="5424194" y="1905000"/>
            <a:ext cx="411473" cy="1412875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90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15400" cy="5726782"/>
          </a:xfrm>
        </p:spPr>
        <p:txBody>
          <a:bodyPr/>
          <a:lstStyle/>
          <a:p>
            <a:r>
              <a:rPr lang="en-US" dirty="0"/>
              <a:t>An experiment to analyze the effect of concurrently executing two flows with </a:t>
            </a:r>
            <a:r>
              <a:rPr lang="en-US" dirty="0">
                <a:solidFill>
                  <a:srgbClr val="C00000"/>
                </a:solidFill>
              </a:rPr>
              <a:t>different I/O intensities</a:t>
            </a:r>
            <a:r>
              <a:rPr lang="en-US" dirty="0"/>
              <a:t> on fairness</a:t>
            </a:r>
          </a:p>
          <a:p>
            <a:pPr lvl="1"/>
            <a:r>
              <a:rPr lang="en-US" b="1" dirty="0">
                <a:solidFill>
                  <a:srgbClr val="404040"/>
                </a:solidFill>
              </a:rPr>
              <a:t>Base flow</a:t>
            </a:r>
            <a:r>
              <a:rPr lang="en-US" dirty="0"/>
              <a:t>: low intensity (16 MB/s) and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low</a:t>
            </a:r>
            <a:r>
              <a:rPr lang="en-US" dirty="0"/>
              <a:t> average chip-level queue length</a:t>
            </a:r>
          </a:p>
          <a:p>
            <a:pPr lvl="1"/>
            <a:r>
              <a:rPr lang="en-US" b="1" dirty="0">
                <a:solidFill>
                  <a:srgbClr val="404040"/>
                </a:solidFill>
              </a:rPr>
              <a:t>Interfering flow</a:t>
            </a:r>
            <a:r>
              <a:rPr lang="en-US" dirty="0"/>
              <a:t>: varying I/O intensities 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low to very high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1: Different I/O Intensities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6F9ABA-AE44-4088-9771-750CDA6616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61" y="2890626"/>
            <a:ext cx="4009602" cy="33854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66C4942-AB63-4F44-B5AC-A410321E6D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667000"/>
            <a:ext cx="4388963" cy="1801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413701"/>
            <a:ext cx="9144000" cy="20632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average response time of a low-intensity flow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substantially increases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due to </a:t>
            </a:r>
          </a:p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interference from a high-intensity flow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772400" y="6605134"/>
            <a:ext cx="1371600" cy="228600"/>
          </a:xfrm>
        </p:spPr>
        <p:txBody>
          <a:bodyPr/>
          <a:lstStyle/>
          <a:p>
            <a:r>
              <a:rPr lang="en-US" altLang="en-US" dirty="0" smtClean="0"/>
              <a:t>Page </a:t>
            </a:r>
            <a:r>
              <a:rPr lang="en-US" altLang="en-US" dirty="0" smtClean="0"/>
              <a:t>16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39470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flows take advantage of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chip-level parallelism</a:t>
            </a:r>
            <a:r>
              <a:rPr lang="en-US" dirty="0" smtClean="0"/>
              <a:t> in back end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Leads to a </a:t>
            </a:r>
            <a:r>
              <a:rPr lang="en-US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low queue wait time</a:t>
            </a:r>
            <a:endParaRPr lang="en-US" dirty="0">
              <a:solidFill>
                <a:srgbClr val="00B050"/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359" y="1420103"/>
            <a:ext cx="7407282" cy="3054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2: Different Access Patterns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17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185284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9A02A1-8CC5-489E-9FAD-27786ABE5FD0}"/>
              </a:ext>
            </a:extLst>
          </p:cNvPr>
          <p:cNvSpPr/>
          <p:nvPr/>
        </p:nvSpPr>
        <p:spPr>
          <a:xfrm>
            <a:off x="868359" y="4026591"/>
            <a:ext cx="8221980" cy="1307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8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distribution of transactions in chip-level queues</a:t>
            </a:r>
          </a:p>
          <a:p>
            <a:pPr algn="ctr">
              <a:lnSpc>
                <a:spcPct val="80000"/>
              </a:lnSpc>
            </a:pPr>
            <a:endParaRPr lang="en-US" sz="28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B8C757-AEF8-423B-BF73-974A6732EB90}"/>
              </a:ext>
            </a:extLst>
          </p:cNvPr>
          <p:cNvCxnSpPr>
            <a:cxnSpLocks/>
          </p:cNvCxnSpPr>
          <p:nvPr/>
        </p:nvCxnSpPr>
        <p:spPr>
          <a:xfrm flipV="1">
            <a:off x="4602451" y="4021122"/>
            <a:ext cx="457201" cy="55280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84B5D5-5939-4A98-8DFE-9A0533CB7286}"/>
              </a:ext>
            </a:extLst>
          </p:cNvPr>
          <p:cNvCxnSpPr>
            <a:cxnSpLocks/>
          </p:cNvCxnSpPr>
          <p:nvPr/>
        </p:nvCxnSpPr>
        <p:spPr>
          <a:xfrm flipV="1">
            <a:off x="4602451" y="3228221"/>
            <a:ext cx="376898" cy="1345706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491995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798706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105417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726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20556 3.7037E-6 C 0.29757 3.7037E-6 0.41111 0.03657 0.41111 0.06713 L 0.41111 0.13426 " pathEditMode="relative" rAng="0" ptsTypes="AAAA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71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-2.22222E-6 L 0.20556 -2.22222E-6 C 0.29757 -2.22222E-6 0.41111 0.03472 0.41111 0.06366 L 0.41111 0.12755 " pathEditMode="relative" rAng="0" ptsTypes="AAAA">
                                      <p:cBhvr>
                                        <p:cTn id="2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36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1.85185E-6 L 0.20556 1.85185E-6 C 0.29757 1.85185E-6 0.41111 0.0331 0.41111 0.06041 L 0.41111 0.12106 " pathEditMode="relative" rAng="0" ptsTypes="AAAA">
                                      <p:cBhvr>
                                        <p:cTn id="2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7 -4.07407E-6 L 0.20556 -4.07407E-6 C 0.29757 -4.07407E-6 0.41111 0.03125 0.41111 0.05695 L 0.41111 0.11412 " pathEditMode="relative" rAng="0" ptsTypes="AAAA">
                                      <p:cBhvr>
                                        <p:cTn id="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10" grpId="0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359" y="2051039"/>
            <a:ext cx="7407282" cy="30543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91600" cy="5726782"/>
          </a:xfrm>
        </p:spPr>
        <p:txBody>
          <a:bodyPr/>
          <a:lstStyle/>
          <a:p>
            <a:r>
              <a:rPr lang="en-US" dirty="0" smtClean="0"/>
              <a:t>Other flows have access patterns that </a:t>
            </a:r>
            <a:r>
              <a:rPr lang="en-US" dirty="0" smtClean="0">
                <a:solidFill>
                  <a:srgbClr val="C00000"/>
                </a:solidFill>
                <a:latin typeface="Adobe Garamond Pro Bold" panose="02020702060506020403" pitchFamily="18" charset="0"/>
              </a:rPr>
              <a:t>do not </a:t>
            </a:r>
            <a:r>
              <a:rPr lang="en-US" dirty="0" smtClean="0">
                <a:solidFill>
                  <a:srgbClr val="C00000"/>
                </a:solidFill>
                <a:latin typeface="Adobe Garamond Pro Bold" panose="02020702060506020403" pitchFamily="18" charset="0"/>
              </a:rPr>
              <a:t>exploit parallelism</a:t>
            </a:r>
            <a:endParaRPr lang="en-US" dirty="0" smtClean="0">
              <a:solidFill>
                <a:srgbClr val="C00000"/>
              </a:solidFill>
              <a:latin typeface="Adobe Garamond Pro Bold" panose="02020702060506020403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2: Different Request Access Patterns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18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751743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058454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365165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671876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2751743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058454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365165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671876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81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1528 L 0.1559 0.01528 C 0.22569 0.01528 0.31198 0.05186 0.31198 0.08241 L 0.31198 0.14954 " pathEditMode="relative" rAng="0" ptsTypes="AAAA">
                                      <p:cBhvr>
                                        <p:cTn id="2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0" y="671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38889E-6 0.01551 L 0.13785 0.01551 C 0.19948 0.01551 0.27587 0.03958 0.27587 0.05995 L 0.27587 0.10463 " pathEditMode="relative" rAng="0" ptsTypes="AAAA">
                                      <p:cBhvr>
                                        <p:cTn id="2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44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0.01551 L 0.1191 0.01551 C 0.17205 0.01551 0.23854 0.02754 0.23854 0.0375 L 0.23854 0.05995 " pathEditMode="relative" rAng="0" ptsTypes="AAAA">
                                      <p:cBhvr>
                                        <p:cTn id="2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27" y="22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38889E-6 0.00602 L 0.15642 0.00602 C 0.22639 0.00602 0.31285 0.02662 0.31285 0.04375 L 0.31285 0.08195 " pathEditMode="relative" rAng="0" ptsTypes="AAAA">
                                      <p:cBhvr>
                                        <p:cTn id="2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42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1528 L 0.14983 0.01528 C 0.21684 0.01528 0.29983 0.05186 0.29983 0.08241 L 0.29983 0.14954 " pathEditMode="relative" rAng="0" ptsTypes="AAAA">
                                      <p:cBhvr>
                                        <p:cTn id="4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671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0.01042 L 0.20556 0.01042 C 0.29757 0.01042 0.41111 0.04514 0.41111 0.07408 L 0.41111 0.13796 " pathEditMode="relative" rAng="0" ptsTypes="AAAA">
                                      <p:cBhvr>
                                        <p:cTn id="4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36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0.0044 L 0.18733 0.0044 C 0.27118 0.0044 0.37483 0.0375 0.37483 0.06481 L 0.37483 0.12546 " pathEditMode="relative" rAng="0" ptsTypes="AAAA">
                                      <p:cBhvr>
                                        <p:cTn id="4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33" y="604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7 0.01227 L 0.20556 0.01227 C 0.29757 0.01227 0.41111 0.04352 0.41111 0.06922 L 0.41111 0.12639 " pathEditMode="relative" rAng="0" ptsTypes="AAAA">
                                      <p:cBhvr>
                                        <p:cTn id="5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experiment to analyze the interference between concurrent flows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different access patterns</a:t>
            </a: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Base flow: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streaming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access pattern (parallelism friendly)</a:t>
            </a: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Interfering flow: </a:t>
            </a:r>
            <a:r>
              <a:rPr lang="en-US" dirty="0">
                <a:solidFill>
                  <a:srgbClr val="00B050"/>
                </a:solidFill>
              </a:rPr>
              <a:t>mixed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streaming and random access pattern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2: Different Request Access Patterns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19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0156B4-D357-4F75-8CA3-A6D0493B64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938196"/>
            <a:ext cx="4225249" cy="36912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5CFB63-F523-4A2D-958E-737892F618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285" y="2611647"/>
            <a:ext cx="4754880" cy="195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4716243"/>
            <a:ext cx="9144000" cy="178660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Flows with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parallelism-friendly access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patterns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are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susceptible to interference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from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flows whose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access patterns 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do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not exploit parallelism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5034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838199"/>
            <a:ext cx="8991600" cy="588042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350"/>
              </a:spcBef>
            </a:pPr>
            <a:r>
              <a:rPr lang="en-US" sz="2800" dirty="0" smtClean="0"/>
              <a:t>Modern solid-state drives (SSDs) use new storage protocols</a:t>
            </a:r>
            <a:br>
              <a:rPr lang="en-US" sz="2800" dirty="0" smtClean="0"/>
            </a:br>
            <a:r>
              <a:rPr lang="en-US" sz="2800" dirty="0" smtClean="0"/>
              <a:t>(e.g., NVMe) that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eliminate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the OS software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stack</a:t>
            </a:r>
          </a:p>
          <a:p>
            <a:pPr lvl="1"/>
            <a:r>
              <a:rPr lang="en-US" sz="2400" dirty="0" smtClean="0"/>
              <a:t>I/O requests are now scheduled inside the SSD</a:t>
            </a:r>
          </a:p>
          <a:p>
            <a:pPr lvl="1"/>
            <a:r>
              <a:rPr lang="en-US" sz="2400" dirty="0" smtClean="0"/>
              <a:t>Enables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high throughput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n-US" sz="2400" dirty="0" smtClean="0"/>
              <a:t> millions of IOPS</a:t>
            </a:r>
            <a:endParaRPr lang="en-US" sz="2400" dirty="0"/>
          </a:p>
          <a:p>
            <a:pPr>
              <a:spcBef>
                <a:spcPts val="2400"/>
              </a:spcBef>
            </a:pPr>
            <a:r>
              <a:rPr lang="en-US" sz="2800" dirty="0" smtClean="0"/>
              <a:t>OS software stack elimination </a:t>
            </a:r>
            <a:r>
              <a:rPr lang="en-US" sz="2800" dirty="0" smtClean="0">
                <a:solidFill>
                  <a:srgbClr val="B31B1B"/>
                </a:solidFill>
                <a:latin typeface="Adobe Garamond Pro Bold" panose="02020702060506020403" pitchFamily="18" charset="0"/>
              </a:rPr>
              <a:t>removes existing fairness mechanisms</a:t>
            </a:r>
          </a:p>
          <a:p>
            <a:pPr lvl="1"/>
            <a:r>
              <a:rPr lang="en-US" sz="2400" dirty="0" smtClean="0"/>
              <a:t>We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experimentally characterize fairness</a:t>
            </a:r>
            <a:r>
              <a:rPr lang="en-US" sz="2400" dirty="0" smtClean="0"/>
              <a:t> </a:t>
            </a:r>
            <a:r>
              <a:rPr lang="en-US" sz="2400" dirty="0"/>
              <a:t>on four real state-of-the-art SSDs</a:t>
            </a:r>
          </a:p>
          <a:p>
            <a:pPr lvl="1"/>
            <a:r>
              <a:rPr lang="en-US" sz="2400" b="1" dirty="0" smtClean="0">
                <a:solidFill>
                  <a:srgbClr val="C00000"/>
                </a:solidFill>
              </a:rPr>
              <a:t>Highly unfair slowdowns:</a:t>
            </a:r>
            <a:r>
              <a:rPr lang="en-US" sz="2400" dirty="0" smtClean="0"/>
              <a:t> large difference across concurrently-running applications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800" dirty="0"/>
              <a:t>We </a:t>
            </a:r>
            <a:r>
              <a:rPr lang="en-US" sz="2800" dirty="0" smtClean="0"/>
              <a:t>find and </a:t>
            </a:r>
            <a:r>
              <a:rPr lang="en-US" sz="2800" dirty="0"/>
              <a:t>analyze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four sources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of inter-application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interference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that lead to slowdowns in </a:t>
            </a:r>
            <a:r>
              <a:rPr lang="en-US" sz="2800" dirty="0"/>
              <a:t>state-of-the-art SSDs</a:t>
            </a:r>
          </a:p>
          <a:p>
            <a:pPr>
              <a:spcBef>
                <a:spcPts val="2400"/>
              </a:spcBef>
            </a:pPr>
            <a:r>
              <a:rPr lang="en-US" sz="2800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FLIN:</a:t>
            </a:r>
            <a:r>
              <a:rPr lang="en-US" sz="2800" dirty="0" smtClean="0"/>
              <a:t> </a:t>
            </a:r>
            <a:r>
              <a:rPr lang="en-US" sz="2800" dirty="0"/>
              <a:t>a new </a:t>
            </a:r>
            <a:r>
              <a:rPr lang="en-US" sz="2800" dirty="0" smtClean="0"/>
              <a:t>I/O request scheduler for modern SSDs designed to </a:t>
            </a:r>
            <a:r>
              <a:rPr lang="en-US" sz="2800" dirty="0" smtClean="0">
                <a:solidFill>
                  <a:srgbClr val="00B050"/>
                </a:solidFill>
              </a:rPr>
              <a:t>provide both fairness and high performance</a:t>
            </a:r>
            <a:endParaRPr lang="en-US" sz="2800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Mitigates all four sources of inter-application interference</a:t>
            </a:r>
          </a:p>
          <a:p>
            <a:pPr lvl="1"/>
            <a:r>
              <a:rPr lang="en-US" sz="2400" dirty="0" smtClean="0"/>
              <a:t>Implemented </a:t>
            </a:r>
            <a:r>
              <a:rPr lang="en-US" sz="2400" dirty="0"/>
              <a:t>fully </a:t>
            </a:r>
            <a:r>
              <a:rPr lang="en-US" sz="2400" dirty="0" smtClean="0"/>
              <a:t>in </a:t>
            </a:r>
            <a:r>
              <a:rPr lang="en-US" sz="2400" dirty="0"/>
              <a:t>the SSD controller </a:t>
            </a:r>
            <a:r>
              <a:rPr lang="en-US" sz="2400" dirty="0" smtClean="0"/>
              <a:t>firmware, uses &lt; 0.06% of DRAM space</a:t>
            </a:r>
            <a:endParaRPr lang="en-US" sz="2400" b="1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FLIN improves </a:t>
            </a:r>
            <a:r>
              <a:rPr lang="en-US" sz="2400" b="1" dirty="0">
                <a:solidFill>
                  <a:srgbClr val="00B050"/>
                </a:solidFill>
              </a:rPr>
              <a:t>fairness </a:t>
            </a:r>
            <a:r>
              <a:rPr lang="en-US" sz="2400" b="1" dirty="0" smtClean="0">
                <a:solidFill>
                  <a:srgbClr val="00B050"/>
                </a:solidFill>
              </a:rPr>
              <a:t>by 70% </a:t>
            </a:r>
            <a:r>
              <a:rPr lang="en-US" sz="2400" dirty="0" smtClean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performance</a:t>
            </a:r>
            <a:r>
              <a:rPr lang="en-US" sz="2400" dirty="0"/>
              <a:t> by </a:t>
            </a:r>
            <a:r>
              <a:rPr lang="en-US" sz="2400" b="1" dirty="0" smtClean="0">
                <a:solidFill>
                  <a:srgbClr val="00B050"/>
                </a:solidFill>
              </a:rPr>
              <a:t>47%</a:t>
            </a:r>
            <a:r>
              <a:rPr lang="en-US" sz="2400" dirty="0" smtClean="0"/>
              <a:t> compared to a </a:t>
            </a:r>
            <a:br>
              <a:rPr lang="en-US" sz="2400" dirty="0" smtClean="0"/>
            </a:br>
            <a:r>
              <a:rPr lang="en-US" sz="2400" dirty="0" smtClean="0"/>
              <a:t>state-of-the-art I/O scheduler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4121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DE3A7C8-6314-4D10-B7AB-1647C6E2B5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0" t="15590"/>
          <a:stretch/>
        </p:blipFill>
        <p:spPr>
          <a:xfrm>
            <a:off x="2743200" y="2318808"/>
            <a:ext cx="3200400" cy="27103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State-of-the-art SSD I/O schedulers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prioritize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reads over writes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r>
              <a:rPr lang="en-US" dirty="0"/>
              <a:t>3: </a:t>
            </a:r>
            <a:r>
              <a:rPr lang="en-US" dirty="0" smtClean="0"/>
              <a:t>Different </a:t>
            </a:r>
            <a:r>
              <a:rPr lang="en-US" dirty="0"/>
              <a:t>Read/Write Ratios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20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32FD12-C16B-483E-97D2-96F613FA63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96"/>
          <a:stretch/>
        </p:blipFill>
        <p:spPr>
          <a:xfrm>
            <a:off x="1371600" y="1826154"/>
            <a:ext cx="6248400" cy="462492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34F180E2-E4C1-4354-99F0-56C5F39E6E86}"/>
              </a:ext>
            </a:extLst>
          </p:cNvPr>
          <p:cNvSpPr/>
          <p:nvPr/>
        </p:nvSpPr>
        <p:spPr>
          <a:xfrm>
            <a:off x="3276601" y="2346691"/>
            <a:ext cx="1371599" cy="99060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77FD94A-ECE2-4063-99BD-D6675E85ECB2}"/>
              </a:ext>
            </a:extLst>
          </p:cNvPr>
          <p:cNvSpPr/>
          <p:nvPr/>
        </p:nvSpPr>
        <p:spPr>
          <a:xfrm>
            <a:off x="4724401" y="3296229"/>
            <a:ext cx="1371599" cy="99060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When flows have </a:t>
            </a:r>
            <a:r>
              <a:rPr lang="en-US" sz="3200" b="1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different read/write ratios,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existing schedulers do not effectively provide fairness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940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4: Different Garbage Collection Demands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NAND flash memory performs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writes out of place</a:t>
            </a:r>
          </a:p>
          <a:p>
            <a:pPr lvl="1"/>
            <a:r>
              <a:rPr lang="en-US" dirty="0" smtClean="0"/>
              <a:t>Erases can only happen on an entire </a:t>
            </a:r>
            <a:r>
              <a:rPr lang="en-US" b="1" dirty="0">
                <a:solidFill>
                  <a:schemeClr val="accent4"/>
                </a:solidFill>
              </a:rPr>
              <a:t>f</a:t>
            </a:r>
            <a:r>
              <a:rPr lang="en-US" b="1" dirty="0" smtClean="0">
                <a:solidFill>
                  <a:schemeClr val="accent4"/>
                </a:solidFill>
              </a:rPr>
              <a:t>lash block</a:t>
            </a:r>
            <a:r>
              <a:rPr lang="en-US" dirty="0" smtClean="0"/>
              <a:t> (hundreds of flash pages)</a:t>
            </a:r>
          </a:p>
          <a:p>
            <a:pPr lvl="1"/>
            <a:r>
              <a:rPr lang="en-US" dirty="0" smtClean="0"/>
              <a:t>Pages marked invalid during write</a:t>
            </a:r>
          </a:p>
          <a:p>
            <a:pPr>
              <a:spcBef>
                <a:spcPts val="2400"/>
              </a:spcBef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Garbage collection</a:t>
            </a:r>
            <a:r>
              <a:rPr lang="en-US" dirty="0" smtClean="0"/>
              <a:t> (GC)</a:t>
            </a:r>
          </a:p>
          <a:p>
            <a:pPr lvl="1"/>
            <a:r>
              <a:rPr lang="en-US" dirty="0" smtClean="0"/>
              <a:t>Selects a block with mostly-invalid pages</a:t>
            </a:r>
          </a:p>
          <a:p>
            <a:pPr lvl="1"/>
            <a:r>
              <a:rPr lang="en-US" dirty="0" smtClean="0"/>
              <a:t>Moves any remaining valid pages</a:t>
            </a:r>
          </a:p>
          <a:p>
            <a:pPr lvl="1"/>
            <a:r>
              <a:rPr lang="en-US" dirty="0" smtClean="0"/>
              <a:t>Erases that block</a:t>
            </a:r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>
                <a:solidFill>
                  <a:schemeClr val="accent4"/>
                </a:solidFill>
              </a:rPr>
              <a:t>High-GC flow:</a:t>
            </a:r>
            <a:r>
              <a:rPr lang="en-US" dirty="0" smtClean="0"/>
              <a:t> flows with a higher write intensity induce</a:t>
            </a:r>
            <a:br>
              <a:rPr lang="en-US" dirty="0" smtClean="0"/>
            </a:br>
            <a:r>
              <a:rPr lang="en-US" dirty="0" smtClean="0"/>
              <a:t>more garbage collection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21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43208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Garbage collection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may block user I/O requests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Primarily depends on the </a:t>
            </a:r>
            <a:r>
              <a:rPr lang="en-US" dirty="0">
                <a:solidFill>
                  <a:srgbClr val="B31B1B"/>
                </a:solidFill>
                <a:latin typeface="Adobe Garamond Pro Bold" panose="02020702060506020403" pitchFamily="18" charset="0"/>
              </a:rPr>
              <a:t>write intensity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of the workload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An experiment with two 100%-write flows with different intensities</a:t>
            </a:r>
          </a:p>
          <a:p>
            <a:pPr lvl="1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Base flow: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low intensity and </a:t>
            </a:r>
            <a:r>
              <a:rPr lang="en-US" dirty="0">
                <a:solidFill>
                  <a:srgbClr val="00B050"/>
                </a:solidFill>
                <a:latin typeface="Adobe Garamond Pro Bold" panose="02020702060506020403" pitchFamily="18" charset="0"/>
              </a:rPr>
              <a:t>moderate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GC demand</a:t>
            </a:r>
          </a:p>
          <a:p>
            <a:pPr lvl="1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Interfering flow: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different write intensities 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low-GC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to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high-GC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dobe Garamond Pro Bold" panose="02020702060506020403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36E905-2B53-4AB8-AEE2-F92B8E5A756D}"/>
              </a:ext>
            </a:extLst>
          </p:cNvPr>
          <p:cNvSpPr/>
          <p:nvPr/>
        </p:nvSpPr>
        <p:spPr>
          <a:xfrm>
            <a:off x="3962401" y="3200400"/>
            <a:ext cx="51648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fairness </a:t>
            </a:r>
          </a:p>
          <a:p>
            <a:pPr algn="ctr"/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GC execution</a:t>
            </a:r>
            <a:endParaRPr lang="en-US" sz="2800" b="1" i="1" dirty="0">
              <a:solidFill>
                <a:srgbClr val="B31B1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4: Different Garbage Collection Demands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22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83D67-E69F-4166-B7ED-986A20FA07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88" y="4044406"/>
            <a:ext cx="4754880" cy="237857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0D627FC-C947-454A-89FE-68BBF1554F4B}"/>
              </a:ext>
            </a:extLst>
          </p:cNvPr>
          <p:cNvSpPr/>
          <p:nvPr/>
        </p:nvSpPr>
        <p:spPr>
          <a:xfrm>
            <a:off x="5334000" y="4377301"/>
            <a:ext cx="654054" cy="856391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153E8E-EBAF-471A-BE68-02BDC7874207}"/>
              </a:ext>
            </a:extLst>
          </p:cNvPr>
          <p:cNvSpPr/>
          <p:nvPr/>
        </p:nvSpPr>
        <p:spPr>
          <a:xfrm>
            <a:off x="6065614" y="4886831"/>
            <a:ext cx="654054" cy="856391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9A19BF-C1EF-4D64-9BEC-3E6443F5D6BD}"/>
              </a:ext>
            </a:extLst>
          </p:cNvPr>
          <p:cNvCxnSpPr>
            <a:cxnSpLocks/>
          </p:cNvCxnSpPr>
          <p:nvPr/>
        </p:nvCxnSpPr>
        <p:spPr>
          <a:xfrm flipH="1">
            <a:off x="5988054" y="4044406"/>
            <a:ext cx="404588" cy="402688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112FF6E-E237-4E02-9F58-8E094063C3E3}"/>
              </a:ext>
            </a:extLst>
          </p:cNvPr>
          <p:cNvCxnSpPr>
            <a:cxnSpLocks/>
          </p:cNvCxnSpPr>
          <p:nvPr/>
        </p:nvCxnSpPr>
        <p:spPr>
          <a:xfrm flipH="1">
            <a:off x="6353861" y="4044406"/>
            <a:ext cx="38781" cy="78904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6AB29AA-BB5A-47D3-B949-DE01BDD26DB1}"/>
              </a:ext>
            </a:extLst>
          </p:cNvPr>
          <p:cNvSpPr/>
          <p:nvPr/>
        </p:nvSpPr>
        <p:spPr>
          <a:xfrm>
            <a:off x="3170600" y="5444102"/>
            <a:ext cx="867999" cy="45720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93E40B-8F90-429A-982B-01F502EC5B72}"/>
              </a:ext>
            </a:extLst>
          </p:cNvPr>
          <p:cNvCxnSpPr>
            <a:cxnSpLocks/>
          </p:cNvCxnSpPr>
          <p:nvPr/>
        </p:nvCxnSpPr>
        <p:spPr>
          <a:xfrm flipH="1" flipV="1">
            <a:off x="1837004" y="5233692"/>
            <a:ext cx="1363396" cy="37693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43C013E-32EA-4450-8A71-DFC699EB559A}"/>
              </a:ext>
            </a:extLst>
          </p:cNvPr>
          <p:cNvSpPr/>
          <p:nvPr/>
        </p:nvSpPr>
        <p:spPr>
          <a:xfrm>
            <a:off x="229325" y="4484029"/>
            <a:ext cx="16966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Tries to </a:t>
            </a:r>
          </a:p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preempt GC</a:t>
            </a:r>
            <a:endParaRPr lang="en-US" sz="2400" b="1" i="1" dirty="0">
              <a:solidFill>
                <a:srgbClr val="B31B1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GC activities of a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high-GC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flow can </a:t>
            </a:r>
          </a:p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unfairly block flash transactions of a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low-GC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flow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2790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3" grpId="0" animBg="1"/>
      <p:bldP spid="14" grpId="0" animBg="1"/>
      <p:bldP spid="12" grpId="0" animBg="1"/>
      <p:bldP spid="7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B3B36-2CC8-4F91-A15E-D051B5FB6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Source of Unfairness in SSDs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4DED1-5068-43ED-9313-4AE500DE7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26418"/>
            <a:ext cx="8839200" cy="5726782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Four major sources of unfairness </a:t>
            </a:r>
            <a:r>
              <a:rPr lang="en-US" dirty="0"/>
              <a:t>in modern SSDs</a:t>
            </a: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I/O intensity</a:t>
            </a:r>
            <a:endParaRPr lang="en-US" sz="2400" dirty="0"/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Request access patterns</a:t>
            </a:r>
            <a:endParaRPr lang="en-US" sz="2400" b="1" dirty="0">
              <a:solidFill>
                <a:srgbClr val="0070C0"/>
              </a:solidFill>
            </a:endParaRP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Read/write ratio</a:t>
            </a: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Garbage collection demands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3302D-3FC5-4627-B796-969883CB54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23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3810000"/>
            <a:ext cx="9144000" cy="2667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26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OUR GOAL</a:t>
            </a:r>
          </a:p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Design an I/O request scheduler for SSDs that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(1) provides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fairness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 among flows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mitigating </a:t>
            </a:r>
            <a:r>
              <a:rPr lang="en-US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 Bold" panose="02020702060506020403" pitchFamily="18" charset="0"/>
              </a:rPr>
              <a:t>all four sources of interference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, and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(2) maximizes performance and throughput</a:t>
            </a:r>
          </a:p>
        </p:txBody>
      </p:sp>
    </p:spTree>
    <p:extLst>
      <p:ext uri="{BB962C8B-B14F-4D97-AF65-F5344CB8AC3E}">
        <p14:creationId xmlns:p14="http://schemas.microsoft.com/office/powerpoint/2010/main" val="16253816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FLIN:</a:t>
            </a:r>
            <a:br>
              <a:rPr lang="en-US" sz="3200" b="1" dirty="0" smtClean="0"/>
            </a:br>
            <a:r>
              <a:rPr lang="en-US" sz="3200" b="1" dirty="0" smtClean="0"/>
              <a:t>Flash-Level INterference-aware SSD Scheduler</a:t>
            </a:r>
            <a:br>
              <a:rPr lang="en-US" sz="3200" b="1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68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17176D-B6D1-4FDB-84E8-D1B1614CF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942A2-BCC4-4614-9B2E-6DB19A7A4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550179-639B-4DC4-B344-1C83EE838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AE930D-03EC-4C1B-B7AE-A7F48E8C5F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196" y="609600"/>
            <a:ext cx="7315404" cy="301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C2552D-3C97-44AE-B2F6-15A5B9C9B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FLIN: Flash-Level INterference-aware </a:t>
            </a:r>
            <a:r>
              <a:rPr lang="en-US" dirty="0" smtClean="0"/>
              <a:t>Scheduler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02232-6EA0-4214-B944-21868D465E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25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CA337F5-D114-4475-BA9D-05FD98B4A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3662434"/>
            <a:ext cx="8839200" cy="2662166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three-stage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I/O request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scheduler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Replaces existing transaction scheduling unit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Takes in flash transactions, reorders them, sends them to flash channel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Identical throughput to state-of-the-art schedulers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Fully implemented in the SSD controller firmware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hardware modifications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Requires &lt; 0.06% of the DRAM available within the SSD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8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1: Fairness-aware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accent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accent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89F76-1BAF-4AA9-8761-53BEC71FC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2200" cy="21736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Stages of FLIN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59">
            <a:extLst>
              <a:ext uri="{FF2B5EF4-FFF2-40B4-BE49-F238E27FC236}">
                <a16:creationId xmlns:a16="http://schemas.microsoft.com/office/drawing/2014/main" id="{3BBCE905-BF31-476D-ADB8-B42A099249F9}"/>
              </a:ext>
            </a:extLst>
          </p:cNvPr>
          <p:cNvSpPr/>
          <p:nvPr/>
        </p:nvSpPr>
        <p:spPr>
          <a:xfrm>
            <a:off x="1828800" y="4038600"/>
            <a:ext cx="5652408" cy="304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0">
            <a:extLst>
              <a:ext uri="{FF2B5EF4-FFF2-40B4-BE49-F238E27FC236}">
                <a16:creationId xmlns:a16="http://schemas.microsoft.com/office/drawing/2014/main" id="{3D4EE697-A3E1-43CF-9730-D71DE4137E47}"/>
              </a:ext>
            </a:extLst>
          </p:cNvPr>
          <p:cNvSpPr/>
          <p:nvPr/>
        </p:nvSpPr>
        <p:spPr>
          <a:xfrm>
            <a:off x="214720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8" name="Rectangle: Rounded Corners 61">
            <a:extLst>
              <a:ext uri="{FF2B5EF4-FFF2-40B4-BE49-F238E27FC236}">
                <a16:creationId xmlns:a16="http://schemas.microsoft.com/office/drawing/2014/main" id="{24E0A556-47C0-4910-B1B0-227AC22DBD8F}"/>
              </a:ext>
            </a:extLst>
          </p:cNvPr>
          <p:cNvSpPr/>
          <p:nvPr/>
        </p:nvSpPr>
        <p:spPr>
          <a:xfrm>
            <a:off x="2631622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9" name="Rectangle: Rounded Corners 62">
            <a:extLst>
              <a:ext uri="{FF2B5EF4-FFF2-40B4-BE49-F238E27FC236}">
                <a16:creationId xmlns:a16="http://schemas.microsoft.com/office/drawing/2014/main" id="{3F4B3C56-789F-4E28-86E2-6EE7BED5C5C3}"/>
              </a:ext>
            </a:extLst>
          </p:cNvPr>
          <p:cNvSpPr/>
          <p:nvPr/>
        </p:nvSpPr>
        <p:spPr>
          <a:xfrm>
            <a:off x="3116036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0" name="Rectangle: Rounded Corners 63">
            <a:extLst>
              <a:ext uri="{FF2B5EF4-FFF2-40B4-BE49-F238E27FC236}">
                <a16:creationId xmlns:a16="http://schemas.microsoft.com/office/drawing/2014/main" id="{C2FC606E-6688-4659-AE76-E44BC5782745}"/>
              </a:ext>
            </a:extLst>
          </p:cNvPr>
          <p:cNvSpPr/>
          <p:nvPr/>
        </p:nvSpPr>
        <p:spPr>
          <a:xfrm>
            <a:off x="3600450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1" name="Rectangle: Rounded Corners 64">
            <a:extLst>
              <a:ext uri="{FF2B5EF4-FFF2-40B4-BE49-F238E27FC236}">
                <a16:creationId xmlns:a16="http://schemas.microsoft.com/office/drawing/2014/main" id="{67B19C69-DB03-45E4-A6BE-1ACD57700B8A}"/>
              </a:ext>
            </a:extLst>
          </p:cNvPr>
          <p:cNvSpPr/>
          <p:nvPr/>
        </p:nvSpPr>
        <p:spPr>
          <a:xfrm>
            <a:off x="4084864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2" name="Rectangle: Rounded Corners 65">
            <a:extLst>
              <a:ext uri="{FF2B5EF4-FFF2-40B4-BE49-F238E27FC236}">
                <a16:creationId xmlns:a16="http://schemas.microsoft.com/office/drawing/2014/main" id="{6379C969-887E-457C-8A15-159B9659EB3D}"/>
              </a:ext>
            </a:extLst>
          </p:cNvPr>
          <p:cNvSpPr/>
          <p:nvPr/>
        </p:nvSpPr>
        <p:spPr>
          <a:xfrm>
            <a:off x="456927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3" name="Rectangle: Rounded Corners 66">
            <a:extLst>
              <a:ext uri="{FF2B5EF4-FFF2-40B4-BE49-F238E27FC236}">
                <a16:creationId xmlns:a16="http://schemas.microsoft.com/office/drawing/2014/main" id="{ECC241AE-2D33-4B75-94F4-825E74197249}"/>
              </a:ext>
            </a:extLst>
          </p:cNvPr>
          <p:cNvSpPr/>
          <p:nvPr/>
        </p:nvSpPr>
        <p:spPr>
          <a:xfrm>
            <a:off x="5053692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Rectangle: Rounded Corners 67">
            <a:extLst>
              <a:ext uri="{FF2B5EF4-FFF2-40B4-BE49-F238E27FC236}">
                <a16:creationId xmlns:a16="http://schemas.microsoft.com/office/drawing/2014/main" id="{29FD97C1-D929-4C4D-BADC-0860674B9884}"/>
              </a:ext>
            </a:extLst>
          </p:cNvPr>
          <p:cNvSpPr/>
          <p:nvPr/>
        </p:nvSpPr>
        <p:spPr>
          <a:xfrm>
            <a:off x="553810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5" name="Rectangle: Rounded Corners 68">
            <a:extLst>
              <a:ext uri="{FF2B5EF4-FFF2-40B4-BE49-F238E27FC236}">
                <a16:creationId xmlns:a16="http://schemas.microsoft.com/office/drawing/2014/main" id="{DEF4A9D4-784C-4D5B-A9C8-2DA54B604EAC}"/>
              </a:ext>
            </a:extLst>
          </p:cNvPr>
          <p:cNvSpPr/>
          <p:nvPr/>
        </p:nvSpPr>
        <p:spPr>
          <a:xfrm>
            <a:off x="6145168" y="4091841"/>
            <a:ext cx="381000" cy="17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6" name="Rectangle: Rounded Corners 69">
            <a:extLst>
              <a:ext uri="{FF2B5EF4-FFF2-40B4-BE49-F238E27FC236}">
                <a16:creationId xmlns:a16="http://schemas.microsoft.com/office/drawing/2014/main" id="{F482DABE-CCDD-4C32-BF7E-74302F9DB966}"/>
              </a:ext>
            </a:extLst>
          </p:cNvPr>
          <p:cNvSpPr/>
          <p:nvPr/>
        </p:nvSpPr>
        <p:spPr>
          <a:xfrm>
            <a:off x="6643008" y="4091840"/>
            <a:ext cx="381000" cy="17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7" name="Rectangle: Rounded Corners 70">
            <a:extLst>
              <a:ext uri="{FF2B5EF4-FFF2-40B4-BE49-F238E27FC236}">
                <a16:creationId xmlns:a16="http://schemas.microsoft.com/office/drawing/2014/main" id="{C33C67A1-FCEC-4D30-A000-6869BB33754B}"/>
              </a:ext>
            </a:extLst>
          </p:cNvPr>
          <p:cNvSpPr/>
          <p:nvPr/>
        </p:nvSpPr>
        <p:spPr>
          <a:xfrm>
            <a:off x="1309008" y="4104591"/>
            <a:ext cx="381000" cy="172817"/>
          </a:xfrm>
          <a:prstGeom prst="roundRect">
            <a:avLst/>
          </a:prstGeom>
          <a:solidFill>
            <a:srgbClr val="0070C0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66BB8B7-7547-4E30-B372-64F7EB8F6522}"/>
              </a:ext>
            </a:extLst>
          </p:cNvPr>
          <p:cNvCxnSpPr>
            <a:cxnSpLocks/>
          </p:cNvCxnSpPr>
          <p:nvPr/>
        </p:nvCxnSpPr>
        <p:spPr>
          <a:xfrm flipH="1" flipV="1">
            <a:off x="2137990" y="4388971"/>
            <a:ext cx="1772382" cy="332680"/>
          </a:xfrm>
          <a:prstGeom prst="straightConnector1">
            <a:avLst/>
          </a:prstGeom>
          <a:ln w="57150">
            <a:solidFill>
              <a:srgbClr val="B31B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2BEEE6-0EEB-4B4C-965A-C4EC6CF92B11}"/>
              </a:ext>
            </a:extLst>
          </p:cNvPr>
          <p:cNvCxnSpPr>
            <a:cxnSpLocks/>
          </p:cNvCxnSpPr>
          <p:nvPr/>
        </p:nvCxnSpPr>
        <p:spPr>
          <a:xfrm flipV="1">
            <a:off x="3940727" y="4352032"/>
            <a:ext cx="1949409" cy="380950"/>
          </a:xfrm>
          <a:prstGeom prst="straightConnector1">
            <a:avLst/>
          </a:prstGeom>
          <a:ln w="57150">
            <a:solidFill>
              <a:srgbClr val="B31B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4EBCCD0-F51D-428F-8A95-CE20AD91CDD9}"/>
              </a:ext>
            </a:extLst>
          </p:cNvPr>
          <p:cNvSpPr/>
          <p:nvPr/>
        </p:nvSpPr>
        <p:spPr>
          <a:xfrm>
            <a:off x="839263" y="4670741"/>
            <a:ext cx="4828261" cy="4801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high-intensity flows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2F6036-5016-48E2-91C5-DCE6E67F6CC2}"/>
              </a:ext>
            </a:extLst>
          </p:cNvPr>
          <p:cNvSpPr/>
          <p:nvPr/>
        </p:nvSpPr>
        <p:spPr>
          <a:xfrm>
            <a:off x="5257799" y="4686698"/>
            <a:ext cx="388620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low-intensity flows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EF2725-64DE-46C4-AACC-7AA2FCE4C5BB}"/>
              </a:ext>
            </a:extLst>
          </p:cNvPr>
          <p:cNvCxnSpPr>
            <a:cxnSpLocks/>
          </p:cNvCxnSpPr>
          <p:nvPr/>
        </p:nvCxnSpPr>
        <p:spPr>
          <a:xfrm flipV="1">
            <a:off x="6757079" y="4343400"/>
            <a:ext cx="266929" cy="441700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9D8D912-B70D-4EE7-BE87-2BBF7A84ED50}"/>
              </a:ext>
            </a:extLst>
          </p:cNvPr>
          <p:cNvCxnSpPr>
            <a:cxnSpLocks/>
          </p:cNvCxnSpPr>
          <p:nvPr/>
        </p:nvCxnSpPr>
        <p:spPr>
          <a:xfrm flipH="1" flipV="1">
            <a:off x="6145168" y="4343400"/>
            <a:ext cx="611912" cy="464567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32AD508F-F63C-4919-8029-C4482A6BBBF3}"/>
              </a:ext>
            </a:extLst>
          </p:cNvPr>
          <p:cNvSpPr/>
          <p:nvPr/>
        </p:nvSpPr>
        <p:spPr>
          <a:xfrm>
            <a:off x="6869399" y="3714202"/>
            <a:ext cx="68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FD901BC-2645-4BC4-8504-316E14A64CBD}"/>
              </a:ext>
            </a:extLst>
          </p:cNvPr>
          <p:cNvSpPr/>
          <p:nvPr/>
        </p:nvSpPr>
        <p:spPr>
          <a:xfrm>
            <a:off x="1690008" y="3745468"/>
            <a:ext cx="515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289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-0.02413 -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02413 -7.40741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02413 -7.40741E-7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02413 -7.40741E-7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02413 -7.40741E-7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02414 -7.40741E-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2413 -7.40741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02413 -7.40741E-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0349 7.40741E-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03489 7.40741E-7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3507 0.04005 C 0.16337 0.04908 0.20591 0.05394 0.25018 0.05394 C 0.30087 0.05394 0.34132 0.04908 0.36962 0.04005 L 0.50573 -1.11111E-6 " pathEditMode="relative" rAng="0" ptsTypes="AAAAA">
                                      <p:cBhvr>
                                        <p:cTn id="1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7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573 -1.11111E-6 L 0.52066 -0.04005 C 0.52396 -0.04907 0.52882 -0.05393 0.53368 -0.05393 C 0.53924 -0.05393 0.54393 -0.04907 0.54705 -0.04005 L 0.5625 -1.11111E-6 " pathEditMode="relative" rAng="0" ptsTypes="AAAAA">
                                      <p:cBhvr>
                                        <p:cTn id="1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" y="-2708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9 7.40741E-7 L -0.02309 0.0018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16" grpId="0" animBg="1"/>
      <p:bldP spid="16" grpId="1" animBg="1"/>
      <p:bldP spid="17" grpId="0" animBg="1"/>
      <p:bldP spid="17" grpId="1" animBg="1"/>
      <p:bldP spid="17" grpId="2" animBg="1"/>
      <p:bldP spid="28" grpId="0"/>
      <p:bldP spid="28" grpId="1"/>
      <p:bldP spid="29" grpId="0"/>
      <p:bldP spid="29" grpId="1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1: Fairness-aware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2: Priority-aware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rbitration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6">
                    <a:lumMod val="75000"/>
                  </a:schemeClr>
                </a:solidFill>
              </a:rPr>
              <a:t>enforces </a:t>
            </a:r>
            <a:r>
              <a:rPr lang="en-US" b="0" i="1" dirty="0">
                <a:solidFill>
                  <a:schemeClr val="accent6">
                    <a:lumMod val="75000"/>
                  </a:schemeClr>
                </a:solidFill>
              </a:rPr>
              <a:t>priority levels that are assigned to each flow by the host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1A83F-247D-4809-9835-E3DD7CA57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6138" cy="2175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Stages of FLIN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27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62513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63067D-8FC0-48E7-B9F1-4EEE555A9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6138" cy="2175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1: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airness-aware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2: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riority-aware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rbitration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enforces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priority levels that are assigned to each flow by the host</a:t>
            </a: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3: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ait-balancing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ransaction Selection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3">
                    <a:lumMod val="75000"/>
                  </a:schemeClr>
                </a:solidFill>
              </a:rPr>
              <a:t>relieves read/write ratio </a:t>
            </a:r>
            <a:r>
              <a:rPr lang="en-US" b="0" i="1" dirty="0">
                <a:solidFill>
                  <a:schemeClr val="accent3">
                    <a:lumMod val="75000"/>
                  </a:schemeClr>
                </a:solidFill>
              </a:rPr>
              <a:t>and garbage collection </a:t>
            </a:r>
            <a:r>
              <a:rPr lang="en-US" b="0" i="1" dirty="0" smtClean="0">
                <a:solidFill>
                  <a:schemeClr val="accent3">
                    <a:lumMod val="75000"/>
                  </a:schemeClr>
                </a:solidFill>
              </a:rPr>
              <a:t>demand interference</a:t>
            </a:r>
            <a:endParaRPr lang="en-US" i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Stages of FLIN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28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4036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Experimental Evaluation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29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20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b="1" dirty="0" smtClean="0"/>
              <a:t>Background: Modern SSD Design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03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Methodology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MQSim: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github.com/CMU-SAFARI/MQSim</a:t>
            </a:r>
            <a:r>
              <a:rPr lang="en-US" dirty="0" smtClean="0"/>
              <a:t> </a:t>
            </a:r>
            <a:r>
              <a:rPr lang="en-US" sz="2000" b="0" dirty="0" smtClean="0"/>
              <a:t>[FAST 2018] </a:t>
            </a:r>
            <a:endParaRPr lang="en-US" b="0" dirty="0" smtClean="0"/>
          </a:p>
          <a:p>
            <a:pPr lvl="1"/>
            <a:r>
              <a:rPr lang="en-US" dirty="0" smtClean="0"/>
              <a:t>Protocol: NVMe 1.2 over PCIe</a:t>
            </a:r>
          </a:p>
          <a:p>
            <a:pPr lvl="1"/>
            <a:r>
              <a:rPr lang="en-US" dirty="0" smtClean="0"/>
              <a:t>User capacity: 480GB</a:t>
            </a:r>
          </a:p>
          <a:p>
            <a:pPr lvl="1"/>
            <a:r>
              <a:rPr lang="en-US" dirty="0" smtClean="0"/>
              <a:t>Organization: 8 channels, 2 planes per die, 4096 blocks per plane,</a:t>
            </a:r>
            <a:br>
              <a:rPr lang="en-US" dirty="0" smtClean="0"/>
            </a:br>
            <a:r>
              <a:rPr lang="en-US" dirty="0" smtClean="0"/>
              <a:t>256 pages per block, 8kB page size</a:t>
            </a:r>
          </a:p>
          <a:p>
            <a:endParaRPr lang="en-US" dirty="0" smtClean="0"/>
          </a:p>
          <a:p>
            <a:r>
              <a:rPr lang="en-US" dirty="0" smtClean="0"/>
              <a:t>40 workloads containing four randomly-selected storage traces</a:t>
            </a:r>
          </a:p>
          <a:p>
            <a:pPr lvl="1"/>
            <a:r>
              <a:rPr lang="en-US" dirty="0" smtClean="0"/>
              <a:t>Each storage trace is collected from real enterprise/datacenter applications:</a:t>
            </a:r>
            <a:br>
              <a:rPr lang="en-US" dirty="0" smtClean="0"/>
            </a:br>
            <a:r>
              <a:rPr lang="en-US" dirty="0" smtClean="0"/>
              <a:t>UMass, Microsoft production/enterprise</a:t>
            </a:r>
          </a:p>
          <a:p>
            <a:pPr lvl="1"/>
            <a:r>
              <a:rPr lang="en-US" dirty="0" smtClean="0"/>
              <a:t>Each application classified as low-interference or high-interference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1252D094-1F6F-4D58-85D9-7DD94883DE43}" type="slidenum">
              <a:rPr lang="en-US" altLang="en-US" smtClean="0"/>
              <a:pPr/>
              <a:t>30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737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ED787B-6E0E-490C-99F6-625428156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Sprinkler</a:t>
            </a:r>
            <a:r>
              <a:rPr lang="en-US" dirty="0" smtClean="0">
                <a:solidFill>
                  <a:srgbClr val="696969"/>
                </a:solidFill>
              </a:rPr>
              <a:t> </a:t>
            </a:r>
            <a:r>
              <a:rPr lang="en-US" sz="2000" b="0" dirty="0" smtClean="0">
                <a:solidFill>
                  <a:srgbClr val="696969"/>
                </a:solidFill>
              </a:rPr>
              <a:t>[Jung+ HPCA 2014]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state-of-the-art device-level high-performance scheduler</a:t>
            </a:r>
          </a:p>
          <a:p>
            <a:endParaRPr lang="en-US" dirty="0"/>
          </a:p>
          <a:p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Sprinkler+Fairness</a:t>
            </a:r>
            <a:r>
              <a:rPr lang="en-US" dirty="0" smtClean="0">
                <a:solidFill>
                  <a:srgbClr val="696969"/>
                </a:solidFill>
              </a:rPr>
              <a:t> </a:t>
            </a:r>
            <a:r>
              <a:rPr lang="en-US" sz="2000" b="0" dirty="0">
                <a:solidFill>
                  <a:srgbClr val="696969"/>
                </a:solidFill>
              </a:rPr>
              <a:t>[Jung+ HPCA </a:t>
            </a:r>
            <a:r>
              <a:rPr lang="en-US" sz="2000" b="0" dirty="0" smtClean="0">
                <a:solidFill>
                  <a:srgbClr val="696969"/>
                </a:solidFill>
              </a:rPr>
              <a:t>2014, Jun+ NVMSA 2015]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</a:t>
            </a:r>
            <a:r>
              <a:rPr lang="en-US" dirty="0" smtClean="0"/>
              <a:t>e add a state-of-the-art </a:t>
            </a:r>
            <a:r>
              <a:rPr lang="en-US" dirty="0"/>
              <a:t>fairness mechanism </a:t>
            </a:r>
            <a:r>
              <a:rPr lang="en-US" dirty="0" smtClean="0"/>
              <a:t>to Sprinkler</a:t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was previously proposed for OS-level I/O </a:t>
            </a:r>
            <a:r>
              <a:rPr lang="en-US" dirty="0" smtClean="0"/>
              <a:t>scheduling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Does </a:t>
            </a:r>
            <a:r>
              <a:rPr lang="en-US" b="1" dirty="0">
                <a:solidFill>
                  <a:srgbClr val="C00000"/>
                </a:solidFill>
              </a:rPr>
              <a:t>not have direct information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about the internal </a:t>
            </a:r>
            <a:r>
              <a:rPr lang="en-US" dirty="0" smtClean="0"/>
              <a:t>resources and mechanisms of the SSD</a:t>
            </a:r>
          </a:p>
          <a:p>
            <a:pPr lvl="1"/>
            <a:r>
              <a:rPr lang="en-US" dirty="0"/>
              <a:t>Does not </a:t>
            </a:r>
            <a:r>
              <a:rPr lang="en-US" dirty="0" smtClean="0"/>
              <a:t>mitigate </a:t>
            </a:r>
            <a:r>
              <a:rPr lang="en-US" b="1" dirty="0">
                <a:solidFill>
                  <a:srgbClr val="C00000"/>
                </a:solidFill>
              </a:rPr>
              <a:t>all </a:t>
            </a:r>
            <a:r>
              <a:rPr lang="en-US" b="1" dirty="0" smtClean="0">
                <a:solidFill>
                  <a:srgbClr val="C00000"/>
                </a:solidFill>
              </a:rPr>
              <a:t>four sources </a:t>
            </a:r>
            <a:r>
              <a:rPr lang="en-US" b="1" dirty="0">
                <a:solidFill>
                  <a:srgbClr val="C00000"/>
                </a:solidFill>
              </a:rPr>
              <a:t>of </a:t>
            </a:r>
            <a:r>
              <a:rPr lang="en-US" b="1" dirty="0" smtClean="0">
                <a:solidFill>
                  <a:srgbClr val="C00000"/>
                </a:solidFill>
              </a:rPr>
              <a:t>interference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9B37D1-37EB-46A2-95DC-4759ACA05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Baseline Schedulers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8C081-CA04-4B0D-A2CF-914226BF17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72400" y="6583363"/>
            <a:ext cx="1371600" cy="228600"/>
          </a:xfrm>
        </p:spPr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31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704533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FLIN Improves Fairness Over the Baselines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32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727981"/>
              </p:ext>
            </p:extLst>
          </p:nvPr>
        </p:nvGraphicFramePr>
        <p:xfrm>
          <a:off x="598884" y="914400"/>
          <a:ext cx="7946232" cy="4110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FLIN improves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fairness by an average of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70%,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mitigating </a:t>
            </a:r>
            <a:r>
              <a:rPr lang="en-US" sz="3200" b="1" i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all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 four major sources of interference</a:t>
            </a:r>
          </a:p>
        </p:txBody>
      </p:sp>
    </p:spTree>
    <p:extLst>
      <p:ext uri="{BB962C8B-B14F-4D97-AF65-F5344CB8AC3E}">
        <p14:creationId xmlns:p14="http://schemas.microsoft.com/office/powerpoint/2010/main" val="24461211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FLIN Improves Performance Over the Baselines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33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800714"/>
              </p:ext>
            </p:extLst>
          </p:nvPr>
        </p:nvGraphicFramePr>
        <p:xfrm>
          <a:off x="598884" y="914400"/>
          <a:ext cx="7946232" cy="4110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4952999"/>
            <a:ext cx="9144000" cy="15498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FLIN improves performance by an average of 47%,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making use of idle resources in the SSD and improving the performance of low-interference flows</a:t>
            </a:r>
          </a:p>
        </p:txBody>
      </p:sp>
    </p:spTree>
    <p:extLst>
      <p:ext uri="{BB962C8B-B14F-4D97-AF65-F5344CB8AC3E}">
        <p14:creationId xmlns:p14="http://schemas.microsoft.com/office/powerpoint/2010/main" val="37153026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Results in the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Fairness and weighted speedup for each workload</a:t>
            </a:r>
          </a:p>
          <a:p>
            <a:pPr lvl="1"/>
            <a:r>
              <a:rPr lang="en-US" dirty="0" smtClean="0"/>
              <a:t>FLIN improves fairness and performance for </a:t>
            </a:r>
            <a:r>
              <a:rPr lang="en-US" i="1" dirty="0" smtClean="0"/>
              <a:t>all</a:t>
            </a:r>
            <a:r>
              <a:rPr lang="en-US" dirty="0"/>
              <a:t> </a:t>
            </a:r>
            <a:r>
              <a:rPr lang="en-US" dirty="0" smtClean="0"/>
              <a:t>workloads</a:t>
            </a:r>
          </a:p>
          <a:p>
            <a:endParaRPr lang="en-US" dirty="0" smtClean="0"/>
          </a:p>
          <a:p>
            <a:r>
              <a:rPr lang="en-US" dirty="0" smtClean="0"/>
              <a:t>Maximum slowdown</a:t>
            </a:r>
          </a:p>
          <a:p>
            <a:pPr lvl="1"/>
            <a:r>
              <a:rPr lang="en-US" dirty="0" smtClean="0"/>
              <a:t>Sprinkler/Sprinkler+Fairness: several applications with </a:t>
            </a:r>
            <a:br>
              <a:rPr lang="en-US" dirty="0" smtClean="0"/>
            </a:br>
            <a:r>
              <a:rPr lang="en-US" dirty="0" smtClean="0"/>
              <a:t>maximum slowdown over 500x</a:t>
            </a:r>
          </a:p>
          <a:p>
            <a:pPr lvl="1"/>
            <a:r>
              <a:rPr lang="en-US" dirty="0" smtClean="0"/>
              <a:t>FLIN: no flow with a maximum slowdown over 80x</a:t>
            </a:r>
          </a:p>
          <a:p>
            <a:endParaRPr lang="en-US" dirty="0" smtClean="0"/>
          </a:p>
          <a:p>
            <a:r>
              <a:rPr lang="en-US" dirty="0" smtClean="0"/>
              <a:t>Effect of each stage of FLIN on fairness and performance</a:t>
            </a:r>
          </a:p>
          <a:p>
            <a:endParaRPr lang="en-US" dirty="0" smtClean="0"/>
          </a:p>
          <a:p>
            <a:r>
              <a:rPr lang="en-US" dirty="0" smtClean="0"/>
              <a:t>Sensitivity study to FLIN and SSD parameters</a:t>
            </a:r>
          </a:p>
          <a:p>
            <a:endParaRPr lang="en-US" dirty="0" smtClean="0"/>
          </a:p>
          <a:p>
            <a:r>
              <a:rPr lang="en-US" dirty="0" smtClean="0"/>
              <a:t>Effect of write caching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3091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Conclusion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35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79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838199"/>
            <a:ext cx="8991600" cy="5880423"/>
          </a:xfrm>
        </p:spPr>
        <p:txBody>
          <a:bodyPr>
            <a:normAutofit fontScale="92500"/>
          </a:bodyPr>
          <a:lstStyle/>
          <a:p>
            <a:pPr>
              <a:spcBef>
                <a:spcPts val="1350"/>
              </a:spcBef>
            </a:pPr>
            <a:r>
              <a:rPr lang="en-US" sz="2800" dirty="0" smtClean="0"/>
              <a:t>Modern solid-state drives (SSDs) use new storage protocols</a:t>
            </a:r>
            <a:br>
              <a:rPr lang="en-US" sz="2800" dirty="0" smtClean="0"/>
            </a:br>
            <a:r>
              <a:rPr lang="en-US" sz="2800" dirty="0" smtClean="0"/>
              <a:t>(e.g., NVMe) that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eliminate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the OS software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stack</a:t>
            </a:r>
          </a:p>
          <a:p>
            <a:pPr lvl="1"/>
            <a:r>
              <a:rPr lang="en-US" sz="2400" dirty="0" smtClean="0"/>
              <a:t>Enables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high throughput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n-US" sz="2400" dirty="0" smtClean="0"/>
              <a:t> millions of IOPS</a:t>
            </a:r>
            <a:endParaRPr lang="en-US" sz="2400" dirty="0"/>
          </a:p>
          <a:p>
            <a:pPr lvl="1"/>
            <a:r>
              <a:rPr lang="en-US" sz="2400" dirty="0" smtClean="0"/>
              <a:t>OS software stack elimination </a:t>
            </a:r>
            <a:r>
              <a:rPr lang="en-US" sz="2400" dirty="0" smtClean="0">
                <a:solidFill>
                  <a:srgbClr val="B31B1B"/>
                </a:solidFill>
                <a:latin typeface="Adobe Garamond Pro Bold" panose="02020702060506020403" pitchFamily="18" charset="0"/>
              </a:rPr>
              <a:t>removes existing fairness mechanisms</a:t>
            </a:r>
          </a:p>
          <a:p>
            <a:pPr lvl="1"/>
            <a:r>
              <a:rPr lang="en-US" sz="2400" b="1" dirty="0" smtClean="0">
                <a:solidFill>
                  <a:srgbClr val="C00000"/>
                </a:solidFill>
              </a:rPr>
              <a:t>Highly unfair slowdowns</a:t>
            </a:r>
            <a:r>
              <a:rPr lang="en-US" sz="2400" dirty="0" smtClean="0"/>
              <a:t> on real state-of-the-art SSDs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800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FLIN:</a:t>
            </a:r>
            <a:r>
              <a:rPr lang="en-US" sz="2800" dirty="0" smtClean="0"/>
              <a:t> </a:t>
            </a:r>
            <a:r>
              <a:rPr lang="en-US" sz="2800" dirty="0"/>
              <a:t>a new </a:t>
            </a:r>
            <a:r>
              <a:rPr lang="en-US" sz="2800" dirty="0" smtClean="0"/>
              <a:t>I/O request scheduler for modern SSDs designed to </a:t>
            </a:r>
            <a:r>
              <a:rPr lang="en-US" sz="2800" dirty="0" smtClean="0">
                <a:solidFill>
                  <a:srgbClr val="00B050"/>
                </a:solidFill>
              </a:rPr>
              <a:t>provide both fairness and high performance</a:t>
            </a:r>
            <a:endParaRPr lang="en-US" sz="2800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Mitigates all four sources of inter-application interference</a:t>
            </a:r>
          </a:p>
          <a:p>
            <a:pPr lvl="2"/>
            <a:r>
              <a:rPr lang="en-US" sz="2000" dirty="0" smtClean="0"/>
              <a:t>Different I/O intensities</a:t>
            </a:r>
          </a:p>
          <a:p>
            <a:pPr lvl="2"/>
            <a:r>
              <a:rPr lang="en-US" sz="2000" dirty="0" smtClean="0"/>
              <a:t>Different request access patterns</a:t>
            </a:r>
          </a:p>
          <a:p>
            <a:pPr lvl="2"/>
            <a:r>
              <a:rPr lang="en-US" sz="2000" dirty="0" smtClean="0"/>
              <a:t>Different read/write ratios</a:t>
            </a:r>
          </a:p>
          <a:p>
            <a:pPr lvl="2"/>
            <a:r>
              <a:rPr lang="en-US" sz="2000" dirty="0" smtClean="0"/>
              <a:t>Different garbage collection demands</a:t>
            </a:r>
          </a:p>
          <a:p>
            <a:pPr lvl="1"/>
            <a:r>
              <a:rPr lang="en-US" sz="2400" dirty="0" smtClean="0"/>
              <a:t>Implemented </a:t>
            </a:r>
            <a:r>
              <a:rPr lang="en-US" sz="2400" dirty="0"/>
              <a:t>fully </a:t>
            </a:r>
            <a:r>
              <a:rPr lang="en-US" sz="2400" dirty="0" smtClean="0"/>
              <a:t>in </a:t>
            </a:r>
            <a:r>
              <a:rPr lang="en-US" sz="2400" dirty="0"/>
              <a:t>the SSD controller </a:t>
            </a:r>
            <a:r>
              <a:rPr lang="en-US" sz="2400" dirty="0" smtClean="0"/>
              <a:t>firmware, uses &lt; 0.06% of DRAM </a:t>
            </a:r>
            <a:endParaRPr lang="en-US" sz="2400" b="1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FLIN improves </a:t>
            </a:r>
            <a:r>
              <a:rPr lang="en-US" sz="2400" b="1" dirty="0">
                <a:solidFill>
                  <a:srgbClr val="00B050"/>
                </a:solidFill>
              </a:rPr>
              <a:t>fairness </a:t>
            </a:r>
            <a:r>
              <a:rPr lang="en-US" sz="2400" b="1" dirty="0" smtClean="0">
                <a:solidFill>
                  <a:srgbClr val="00B050"/>
                </a:solidFill>
              </a:rPr>
              <a:t>by 70% </a:t>
            </a:r>
            <a:r>
              <a:rPr lang="en-US" sz="2400" dirty="0" smtClean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performance</a:t>
            </a:r>
            <a:r>
              <a:rPr lang="en-US" sz="2400" dirty="0"/>
              <a:t> by </a:t>
            </a:r>
            <a:r>
              <a:rPr lang="en-US" sz="2400" b="1" dirty="0" smtClean="0">
                <a:solidFill>
                  <a:srgbClr val="00B050"/>
                </a:solidFill>
              </a:rPr>
              <a:t>47%</a:t>
            </a:r>
            <a:r>
              <a:rPr lang="en-US" sz="2400" dirty="0" smtClean="0"/>
              <a:t> compared to a </a:t>
            </a:r>
            <a:br>
              <a:rPr lang="en-US" sz="2400" dirty="0" smtClean="0"/>
            </a:br>
            <a:r>
              <a:rPr lang="en-US" sz="2400" dirty="0" smtClean="0"/>
              <a:t>state-of-the-art I/O scheduler (Sprinkler+Fairness)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36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797038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dirty="0" err="1"/>
              <a:t>Arash</a:t>
            </a:r>
            <a:r>
              <a:rPr lang="en-US" sz="2000" dirty="0"/>
              <a:t> </a:t>
            </a:r>
            <a:r>
              <a:rPr lang="en-US" sz="2000" dirty="0" err="1"/>
              <a:t>Tavakkol</a:t>
            </a:r>
            <a:r>
              <a:rPr lang="en-US" sz="2000" dirty="0"/>
              <a:t>, Mohammad Sadrosadati, </a:t>
            </a:r>
            <a:r>
              <a:rPr lang="en-US" sz="2000" dirty="0" err="1">
                <a:solidFill>
                  <a:srgbClr val="404040"/>
                </a:solidFill>
              </a:rPr>
              <a:t>Saugata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err="1">
                <a:solidFill>
                  <a:srgbClr val="404040"/>
                </a:solidFill>
              </a:rPr>
              <a:t>Ghose</a:t>
            </a:r>
            <a:r>
              <a:rPr lang="en-US" sz="2000" dirty="0">
                <a:solidFill>
                  <a:srgbClr val="404040"/>
                </a:solidFill>
              </a:rPr>
              <a:t>, </a:t>
            </a:r>
          </a:p>
          <a:p>
            <a:r>
              <a:rPr lang="en-US" sz="2000" dirty="0" err="1"/>
              <a:t>Jeremie</a:t>
            </a:r>
            <a:r>
              <a:rPr lang="en-US" sz="2000" dirty="0"/>
              <a:t> S. Kim, </a:t>
            </a:r>
            <a:r>
              <a:rPr lang="en-US" sz="2000" dirty="0" err="1"/>
              <a:t>Yixin</a:t>
            </a:r>
            <a:r>
              <a:rPr lang="en-US" sz="2000" dirty="0"/>
              <a:t> Luo, </a:t>
            </a:r>
            <a:r>
              <a:rPr lang="en-US" sz="2000" dirty="0" err="1"/>
              <a:t>Yaohua</a:t>
            </a:r>
            <a:r>
              <a:rPr lang="en-US" sz="2000" dirty="0"/>
              <a:t> Wang, </a:t>
            </a:r>
            <a:r>
              <a:rPr lang="en-US" sz="2000" dirty="0" err="1"/>
              <a:t>Nika</a:t>
            </a:r>
            <a:r>
              <a:rPr lang="en-US" sz="2000" dirty="0"/>
              <a:t> </a:t>
            </a:r>
            <a:r>
              <a:rPr lang="en-US" sz="2000" dirty="0" err="1"/>
              <a:t>Mansouri</a:t>
            </a:r>
            <a:r>
              <a:rPr lang="en-US" sz="2000" dirty="0"/>
              <a:t> </a:t>
            </a:r>
            <a:r>
              <a:rPr lang="en-US" sz="2000" dirty="0" err="1"/>
              <a:t>Ghiasi</a:t>
            </a:r>
            <a:r>
              <a:rPr lang="en-US" sz="2000" dirty="0"/>
              <a:t>, </a:t>
            </a:r>
          </a:p>
          <a:p>
            <a:r>
              <a:rPr lang="en-US" sz="2000" dirty="0"/>
              <a:t>Lois </a:t>
            </a:r>
            <a:r>
              <a:rPr lang="en-US" sz="2000" dirty="0" err="1"/>
              <a:t>Orosa</a:t>
            </a:r>
            <a:r>
              <a:rPr lang="en-US" sz="2000" dirty="0"/>
              <a:t>, Juan Gómez-Luna, </a:t>
            </a:r>
            <a:r>
              <a:rPr lang="en-US" sz="2000" dirty="0" err="1"/>
              <a:t>Onur</a:t>
            </a:r>
            <a:r>
              <a:rPr lang="en-US" sz="2000" dirty="0"/>
              <a:t> </a:t>
            </a:r>
            <a:r>
              <a:rPr lang="en-US" sz="2000" dirty="0" err="1"/>
              <a:t>Mutlu</a:t>
            </a:r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 smtClean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ISCA 2018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sz="3200" dirty="0"/>
              <a:t>FLIN: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spc="-120" dirty="0"/>
              <a:t>Enabling Fairness and Enhancing </a:t>
            </a:r>
            <a:r>
              <a:rPr lang="en-US" sz="2400" b="0" spc="-120" dirty="0" smtClean="0"/>
              <a:t>Performance in </a:t>
            </a:r>
            <a:br>
              <a:rPr lang="en-US" sz="2400" b="0" spc="-120" dirty="0" smtClean="0"/>
            </a:br>
            <a:r>
              <a:rPr lang="en-US" sz="2400" b="0" spc="-120" dirty="0" smtClean="0"/>
              <a:t>Modern </a:t>
            </a:r>
            <a:r>
              <a:rPr lang="en-US" sz="2400" b="0" spc="-120" dirty="0" err="1"/>
              <a:t>NVMe</a:t>
            </a:r>
            <a:r>
              <a:rPr lang="en-US" sz="2400" b="0" spc="-120" dirty="0"/>
              <a:t> Solid State Drives</a:t>
            </a:r>
            <a:endParaRPr lang="ko-KR" altLang="en-US" sz="3200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840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accent3">
                    <a:lumMod val="75000"/>
                  </a:schemeClr>
                </a:solidFill>
              </a:rPr>
              <a:t>data storage</a:t>
            </a:r>
          </a:p>
          <a:p>
            <a:pPr lvl="1"/>
            <a:r>
              <a:rPr lang="en-US" dirty="0"/>
              <a:t>Memory chips (e.g., NAND flash memory, PCM, MRAM, 3D XPoint)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4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B0949-213B-42D7-9AD9-2ACB6DA2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06094"/>
            <a:ext cx="7406640" cy="2944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88DF63-22F6-42C9-9722-A7D0B52D6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95947"/>
            <a:ext cx="7406640" cy="29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006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5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B0949-213B-42D7-9AD9-2ACB6DA2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06094"/>
            <a:ext cx="7406640" cy="2944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88DF63-22F6-42C9-9722-A7D0B52D6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95947"/>
            <a:ext cx="7406640" cy="29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20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 protocol used to communicate with host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B787C-9A98-441A-AC65-B02835CDF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29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3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protocol used to communicate with host</a:t>
            </a:r>
          </a:p>
          <a:p>
            <a:pPr lvl="1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Flash Translation Layer (FTL)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: manages resources, processes I/O requests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7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6AD9DD-E73E-44AF-B494-C23ED0587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304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07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protocol used to communicate with host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Flash Translation Layer (FTL)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manages resources, processes I/O requests</a:t>
            </a:r>
          </a:p>
          <a:p>
            <a:pPr lvl="1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Flash Channel Controllers (FCCs)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sends commands to, transfers data with memory chips in back end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8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0EEEA-EFFB-4729-8F50-B60535F94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304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06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Host–Interface </a:t>
            </a:r>
            <a:r>
              <a:rPr lang="en-US" dirty="0"/>
              <a:t>Protocols </a:t>
            </a:r>
            <a:r>
              <a:rPr lang="en-US" dirty="0" smtClean="0"/>
              <a:t>for SSDs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91600" cy="5726782"/>
          </a:xfrm>
        </p:spPr>
        <p:txBody>
          <a:bodyPr/>
          <a:lstStyle/>
          <a:p>
            <a:r>
              <a:rPr lang="en-US" dirty="0"/>
              <a:t>SSDs initially adopted </a:t>
            </a:r>
            <a:r>
              <a:rPr lang="en-US" dirty="0">
                <a:solidFill>
                  <a:srgbClr val="C00000"/>
                </a:solidFill>
              </a:rPr>
              <a:t>conventional</a:t>
            </a:r>
            <a:r>
              <a:rPr lang="en-US" dirty="0"/>
              <a:t> host–interface protocols </a:t>
            </a:r>
            <a:br>
              <a:rPr lang="en-US" dirty="0"/>
            </a:br>
            <a:r>
              <a:rPr lang="en-US" dirty="0"/>
              <a:t>(e.g., SATA)</a:t>
            </a:r>
          </a:p>
          <a:p>
            <a:pPr lvl="1"/>
            <a:r>
              <a:rPr lang="en-US" dirty="0"/>
              <a:t>Designed for magnetic hard disk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Maximum of only </a:t>
            </a:r>
            <a:r>
              <a:rPr lang="en-US" b="1" i="1" dirty="0">
                <a:solidFill>
                  <a:srgbClr val="C00000"/>
                </a:solidFill>
              </a:rPr>
              <a:t>thousands</a:t>
            </a:r>
            <a:r>
              <a:rPr lang="en-US" b="1" dirty="0">
                <a:solidFill>
                  <a:srgbClr val="C00000"/>
                </a:solidFill>
              </a:rPr>
              <a:t> of IOPS</a:t>
            </a:r>
            <a:r>
              <a:rPr lang="en-US" dirty="0"/>
              <a:t> per device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A3EDF8-7134-4E3D-AA79-458D4643987D}"/>
              </a:ext>
            </a:extLst>
          </p:cNvPr>
          <p:cNvSpPr/>
          <p:nvPr/>
        </p:nvSpPr>
        <p:spPr>
          <a:xfrm>
            <a:off x="1693912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D6B7B8-5846-4ACE-B333-066E95B9308A}"/>
              </a:ext>
            </a:extLst>
          </p:cNvPr>
          <p:cNvSpPr/>
          <p:nvPr/>
        </p:nvSpPr>
        <p:spPr>
          <a:xfrm>
            <a:off x="3926160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98B4A6-A822-4753-AAB8-C5211D0C13D4}"/>
              </a:ext>
            </a:extLst>
          </p:cNvPr>
          <p:cNvSpPr/>
          <p:nvPr/>
        </p:nvSpPr>
        <p:spPr>
          <a:xfrm>
            <a:off x="6230416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7ABDD0-40D1-4D10-BBB4-811A4EA9ADFB}"/>
              </a:ext>
            </a:extLst>
          </p:cNvPr>
          <p:cNvSpPr/>
          <p:nvPr/>
        </p:nvSpPr>
        <p:spPr>
          <a:xfrm>
            <a:off x="685800" y="3524597"/>
            <a:ext cx="7848872" cy="19507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bIns="0" rtlCol="0" anchor="b"/>
          <a:lstStyle/>
          <a:p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Software Stack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621A62E-D316-4CF9-91D4-8611174ABF94}"/>
              </a:ext>
            </a:extLst>
          </p:cNvPr>
          <p:cNvSpPr/>
          <p:nvPr/>
        </p:nvSpPr>
        <p:spPr>
          <a:xfrm rot="5400000">
            <a:off x="2116596" y="3142128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D1304E3-A878-45CB-B9E6-98437FFD2D89}"/>
              </a:ext>
            </a:extLst>
          </p:cNvPr>
          <p:cNvSpPr/>
          <p:nvPr/>
        </p:nvSpPr>
        <p:spPr>
          <a:xfrm rot="5400000">
            <a:off x="4348844" y="3130613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B6B8307-104A-4683-957B-D417FD296854}"/>
              </a:ext>
            </a:extLst>
          </p:cNvPr>
          <p:cNvSpPr/>
          <p:nvPr/>
        </p:nvSpPr>
        <p:spPr>
          <a:xfrm rot="5400000">
            <a:off x="6653100" y="3137449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47903E-CED9-4324-8616-F30C566B7743}"/>
              </a:ext>
            </a:extLst>
          </p:cNvPr>
          <p:cNvSpPr/>
          <p:nvPr/>
        </p:nvSpPr>
        <p:spPr>
          <a:xfrm>
            <a:off x="1441883" y="6053849"/>
            <a:ext cx="6408712" cy="57555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SSD Device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6245E60-DE28-4A29-9C5A-294EBF26A123}"/>
              </a:ext>
            </a:extLst>
          </p:cNvPr>
          <p:cNvGrpSpPr/>
          <p:nvPr/>
        </p:nvGrpSpPr>
        <p:grpSpPr>
          <a:xfrm>
            <a:off x="6758449" y="3630930"/>
            <a:ext cx="312086" cy="760230"/>
            <a:chOff x="6708186" y="3532866"/>
            <a:chExt cx="312086" cy="7602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7B7255-07FD-4714-83B4-F2566E517680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CAF5ED-778E-49CB-AC46-45264A4ECE6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33E452-6F92-4103-88D9-2F66BEF30EE7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700776-11F5-4E66-A114-5452342DE6B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3E31C20-CF7B-4260-A74E-302B7D0F3F5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D644E34-9520-4D4A-B2B6-1C247D2B68EE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53659EE-4E6C-4FF8-857B-73D9573220B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EFA272C-C1BD-470F-929F-6F25268FC3F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6E5BE7D-5755-466C-8ADB-7046636BE509}"/>
              </a:ext>
            </a:extLst>
          </p:cNvPr>
          <p:cNvGrpSpPr/>
          <p:nvPr/>
        </p:nvGrpSpPr>
        <p:grpSpPr>
          <a:xfrm>
            <a:off x="4454193" y="3610852"/>
            <a:ext cx="312086" cy="760230"/>
            <a:chOff x="6708186" y="3532866"/>
            <a:chExt cx="312086" cy="76023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8A9916-E899-4736-96C2-928C164FB41F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3CB38B0-96BC-4D94-BE71-7C5290A1541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A3EE81-A12C-4EFC-89DD-B0ACC243120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974240-3AEA-4638-84C2-614CE23586C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71D019A-9AEA-406C-BFEB-14806B811A9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A447B1C-75E8-4F6D-8AD7-5D9E61CD48D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EF7734B-8929-4625-AB66-ABD72F36998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14DDDA5-62D0-4FFC-94F2-2DE2BF946BD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C6236F-0CF3-4EAA-B2D0-3569C3031CD1}"/>
              </a:ext>
            </a:extLst>
          </p:cNvPr>
          <p:cNvGrpSpPr/>
          <p:nvPr/>
        </p:nvGrpSpPr>
        <p:grpSpPr>
          <a:xfrm>
            <a:off x="2221945" y="3600143"/>
            <a:ext cx="312086" cy="760230"/>
            <a:chOff x="6708186" y="3532866"/>
            <a:chExt cx="312086" cy="7602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C99EB1B-5943-4BE3-905B-7ACD464C9DE2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6E24252-96EC-4E66-99AE-B18D57D11CB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72B159B-CA9B-45B9-A4CF-4FB5BDB864A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84A9002-091E-4AC2-9745-A10A6DEAED1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00B3E44-9569-4023-9655-48FEB4B433A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0DB467B-3D65-412A-A84A-512F3576408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7A8509E-0DCB-48B0-A88F-B5C4CF4AC5B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5E73644-FC60-48E4-91E4-FF9AC2DD284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86AAD85-9471-44FA-86BC-5DDEAFEC940A}"/>
              </a:ext>
            </a:extLst>
          </p:cNvPr>
          <p:cNvGrpSpPr/>
          <p:nvPr/>
        </p:nvGrpSpPr>
        <p:grpSpPr>
          <a:xfrm>
            <a:off x="4454193" y="5252854"/>
            <a:ext cx="312086" cy="760230"/>
            <a:chOff x="6708186" y="3532866"/>
            <a:chExt cx="312086" cy="76023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D32B6E7-992F-4F82-9081-F67704086E67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03C2260-9C32-46C0-AD9D-74AE1A4437E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B81AE08-1C02-4D4C-9D62-C2023969A31A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29D0334-5750-4CEC-BA4E-4681F3E5E0C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BCE147B-DE08-40E9-B5E7-F368C3AFD5E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858366-6BEB-4B9B-A8F4-B25898BAB63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351AF76-1F85-4C2C-AE3C-64EDF6ECD2B8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526E6F4-6672-4F26-8AE4-B8E33C55112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EE0A1D3B-50E7-4F9E-A3FE-31C5CBDE2650}"/>
              </a:ext>
            </a:extLst>
          </p:cNvPr>
          <p:cNvSpPr/>
          <p:nvPr/>
        </p:nvSpPr>
        <p:spPr>
          <a:xfrm>
            <a:off x="4723921" y="5441713"/>
            <a:ext cx="2594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Hardware dispatch queue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2047768-9758-4A43-AC65-2087E79C6CE8}"/>
              </a:ext>
            </a:extLst>
          </p:cNvPr>
          <p:cNvSpPr/>
          <p:nvPr/>
        </p:nvSpPr>
        <p:spPr>
          <a:xfrm>
            <a:off x="3254072" y="4604549"/>
            <a:ext cx="2784335" cy="4183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I/O Scheduler</a:t>
            </a: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91918154-DF2D-470C-9DAD-1A23C45ABAB1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2377988" y="4380540"/>
            <a:ext cx="876084" cy="433169"/>
          </a:xfrm>
          <a:prstGeom prst="bentConnector3">
            <a:avLst>
              <a:gd name="adj1" fmla="val 147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22FE6C1-B2DD-4F66-8B23-058A96829948}"/>
              </a:ext>
            </a:extLst>
          </p:cNvPr>
          <p:cNvCxnSpPr>
            <a:cxnSpLocks/>
          </p:cNvCxnSpPr>
          <p:nvPr/>
        </p:nvCxnSpPr>
        <p:spPr>
          <a:xfrm flipH="1">
            <a:off x="6038407" y="4390083"/>
            <a:ext cx="876084" cy="413183"/>
          </a:xfrm>
          <a:prstGeom prst="bentConnector3">
            <a:avLst>
              <a:gd name="adj1" fmla="val 1292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3F4B3F-3686-47F4-A61A-D84A48A9C8C5}"/>
              </a:ext>
            </a:extLst>
          </p:cNvPr>
          <p:cNvCxnSpPr>
            <a:cxnSpLocks/>
          </p:cNvCxnSpPr>
          <p:nvPr/>
        </p:nvCxnSpPr>
        <p:spPr>
          <a:xfrm>
            <a:off x="4610236" y="4371082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DE2F701-D48B-402A-B48B-2326CF4634E9}"/>
              </a:ext>
            </a:extLst>
          </p:cNvPr>
          <p:cNvCxnSpPr>
            <a:cxnSpLocks/>
          </p:cNvCxnSpPr>
          <p:nvPr/>
        </p:nvCxnSpPr>
        <p:spPr>
          <a:xfrm>
            <a:off x="4610236" y="5032237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3A80EB63-F3AF-4240-A8A1-D9729A385E49}"/>
              </a:ext>
            </a:extLst>
          </p:cNvPr>
          <p:cNvSpPr/>
          <p:nvPr/>
        </p:nvSpPr>
        <p:spPr>
          <a:xfrm>
            <a:off x="7162800" y="3536040"/>
            <a:ext cx="1279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In-DRAM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I/O Request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Queue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A75B3E-C6B3-4A78-9458-AF1DAFC80BDB}"/>
              </a:ext>
            </a:extLst>
          </p:cNvPr>
          <p:cNvCxnSpPr>
            <a:cxnSpLocks/>
          </p:cNvCxnSpPr>
          <p:nvPr/>
        </p:nvCxnSpPr>
        <p:spPr>
          <a:xfrm>
            <a:off x="4358208" y="5760276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9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6651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  <p:bldP spid="57" grpId="0"/>
      <p:bldP spid="58" grpId="0" animBg="1"/>
      <p:bldP spid="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7.3|2.3|6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8.4|0.7|4.3|11.2"/>
</p:tagLst>
</file>

<file path=ppt/theme/theme1.xml><?xml version="1.0" encoding="utf-8"?>
<a:theme xmlns:a="http://schemas.openxmlformats.org/drawingml/2006/main" name="CMU-SAFARI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U-SAFARI" id="{B15788EB-35F8-49D3-8BDF-2EB8D26A72D0}" vid="{7C2D58BB-235D-4341-930F-6DE16E8DC665}"/>
    </a:ext>
  </a:ext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lIns="0" tIns="0" rIns="0" bIns="0" rtlCol="0" anchor="ctr"/>
      <a:lstStyle>
        <a:defPPr algn="ctr">
          <a:defRPr sz="1600" b="1" dirty="0" smtClean="0">
            <a:solidFill>
              <a:schemeClr val="tx1"/>
            </a:solidFill>
            <a:latin typeface="Cambria" panose="02040503050406030204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chemeClr val="bg1"/>
        </a:solidFill>
      </a:spPr>
      <a:bodyPr wrap="square" lIns="0" tIns="0" rIns="0" bIns="0" rtlCol="0">
        <a:spAutoFit/>
      </a:bodyPr>
      <a:lstStyle>
        <a:defPPr algn="l">
          <a:defRPr dirty="0" smtClean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CMU-SAFARI</Template>
  <TotalTime>32500</TotalTime>
  <Words>1357</Words>
  <Application>Microsoft Office PowerPoint</Application>
  <PresentationFormat>On-screen Show (4:3)</PresentationFormat>
  <Paragraphs>350</Paragraphs>
  <Slides>37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4" baseType="lpstr">
      <vt:lpstr>Adobe Garamond Pro</vt:lpstr>
      <vt:lpstr>Adobe Garamond Pro Bold</vt:lpstr>
      <vt:lpstr>Apple LiGothic Medium</vt:lpstr>
      <vt:lpstr>Apple LiGothic Medium</vt:lpstr>
      <vt:lpstr>Arial</vt:lpstr>
      <vt:lpstr>Calibri</vt:lpstr>
      <vt:lpstr>Cambria</vt:lpstr>
      <vt:lpstr>Garamond</vt:lpstr>
      <vt:lpstr>Helvetica</vt:lpstr>
      <vt:lpstr>Palatino Linotype</vt:lpstr>
      <vt:lpstr>Tahoma</vt:lpstr>
      <vt:lpstr>Whitney-Bold</vt:lpstr>
      <vt:lpstr>Whitney-Medium</vt:lpstr>
      <vt:lpstr>Whitney-Semibold SC</vt:lpstr>
      <vt:lpstr>Wingdings</vt:lpstr>
      <vt:lpstr>CMU-SAFARI</vt:lpstr>
      <vt:lpstr>Edge</vt:lpstr>
      <vt:lpstr>P&amp;S Modern SSDs FLIN: Enabling Fairness and Enhancing Performance in  Modern NVMe Solid State Drives</vt:lpstr>
      <vt:lpstr>Executive Summary</vt:lpstr>
      <vt:lpstr>Background: Modern SSD Design   Unfairness Across Multiple Applications in Modern SSDs  FLIN: Flash-Level INterference-aware SSD Scheduler  Experimental Evaluation  Conclusion</vt:lpstr>
      <vt:lpstr>Internal Components of a Modern SSD</vt:lpstr>
      <vt:lpstr>Internal Components of a Modern SSD</vt:lpstr>
      <vt:lpstr>Internal Components of a Modern SSD</vt:lpstr>
      <vt:lpstr>Internal Components of a Modern SSD</vt:lpstr>
      <vt:lpstr>Internal Components of a Modern SSD</vt:lpstr>
      <vt:lpstr>Conventional Host–Interface Protocols for SSDs</vt:lpstr>
      <vt:lpstr>Host–Interface Protocols in Modern SSDs</vt:lpstr>
      <vt:lpstr>Background: Modern SSD Design   Unfairness Across Multiple Applications in Modern SSDs  FLIN: Flash-Level INterference-aware SSD Scheduler  Experimental Evaluation  Conclusion</vt:lpstr>
      <vt:lpstr>Measuring Unfairness in Real, Modern SSDs</vt:lpstr>
      <vt:lpstr>Representative Example: tpcc and tpce</vt:lpstr>
      <vt:lpstr>What Causes This Unfairness?</vt:lpstr>
      <vt:lpstr>Source 1: Different I/O Intensities</vt:lpstr>
      <vt:lpstr>Source 1: Different I/O Intensities</vt:lpstr>
      <vt:lpstr>Source 2: Different Access Patterns</vt:lpstr>
      <vt:lpstr>Source 2: Different Request Access Patterns</vt:lpstr>
      <vt:lpstr>Source 2: Different Request Access Patterns</vt:lpstr>
      <vt:lpstr>Source 3: Different Read/Write Ratios</vt:lpstr>
      <vt:lpstr>Source 4: Different Garbage Collection Demands</vt:lpstr>
      <vt:lpstr>Source 4: Different Garbage Collection Demands</vt:lpstr>
      <vt:lpstr>Summary: Source of Unfairness in SSDs</vt:lpstr>
      <vt:lpstr>Background: Modern SSD Design   Unfairness Across Multiple Applications in Modern SSDs  FLIN: Flash-Level INterference-aware SSD Scheduler  Experimental Evaluation  Conclusion</vt:lpstr>
      <vt:lpstr>FLIN: Flash-Level INterference-aware Scheduler</vt:lpstr>
      <vt:lpstr>Three Stages of FLIN</vt:lpstr>
      <vt:lpstr>Three Stages of FLIN</vt:lpstr>
      <vt:lpstr>Three Stages of FLIN</vt:lpstr>
      <vt:lpstr>Background: Modern SSD Design   Unfairness Across Multiple Applications in Modern SSDs  FLIN: Flash-Level INterference-aware SSD Scheduler  Experimental Evaluation  Conclusion</vt:lpstr>
      <vt:lpstr>Evaluation Methodology</vt:lpstr>
      <vt:lpstr>Two Baseline Schedulers</vt:lpstr>
      <vt:lpstr>FLIN Improves Fairness Over the Baselines</vt:lpstr>
      <vt:lpstr>FLIN Improves Performance Over the Baselines</vt:lpstr>
      <vt:lpstr>Other Results in the Paper</vt:lpstr>
      <vt:lpstr>Background: Modern SSD Design   Unfairness Across Multiple Applications in Modern SSDs  FLIN: Flash-Level INterference-aware SSD Scheduler  Experimental Evaluation  Conclusion</vt:lpstr>
      <vt:lpstr>Conclusion</vt:lpstr>
      <vt:lpstr>P&amp;S Modern SSDs FLIN: Enabling Fairness and Enhancing Performance in  Modern NVMe Solid State Drives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Detailed Energy Model for DDR DRAM</dc:title>
  <dc:creator>Saugata Ghose</dc:creator>
  <cp:lastModifiedBy>Mohammad Sadrosadati</cp:lastModifiedBy>
  <cp:revision>1454</cp:revision>
  <cp:lastPrinted>2018-05-16T09:44:36Z</cp:lastPrinted>
  <dcterms:created xsi:type="dcterms:W3CDTF">2016-02-04T18:31:04Z</dcterms:created>
  <dcterms:modified xsi:type="dcterms:W3CDTF">2023-01-12T13:08:23Z</dcterms:modified>
</cp:coreProperties>
</file>